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5" r:id="rId1"/>
  </p:sldMasterIdLst>
  <p:notesMasterIdLst>
    <p:notesMasterId r:id="rId21"/>
  </p:notesMasterIdLst>
  <p:sldIdLst>
    <p:sldId id="256" r:id="rId2"/>
    <p:sldId id="257" r:id="rId3"/>
    <p:sldId id="259" r:id="rId4"/>
    <p:sldId id="260" r:id="rId5"/>
    <p:sldId id="261" r:id="rId6"/>
    <p:sldId id="262" r:id="rId7"/>
    <p:sldId id="263" r:id="rId8"/>
    <p:sldId id="264" r:id="rId9"/>
    <p:sldId id="265" r:id="rId10"/>
    <p:sldId id="268" r:id="rId11"/>
    <p:sldId id="269" r:id="rId12"/>
    <p:sldId id="270" r:id="rId13"/>
    <p:sldId id="271" r:id="rId14"/>
    <p:sldId id="272" r:id="rId15"/>
    <p:sldId id="273" r:id="rId16"/>
    <p:sldId id="274" r:id="rId17"/>
    <p:sldId id="275" r:id="rId18"/>
    <p:sldId id="278" r:id="rId19"/>
    <p:sldId id="277"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57" autoAdjust="0"/>
    <p:restoredTop sz="94660"/>
  </p:normalViewPr>
  <p:slideViewPr>
    <p:cSldViewPr snapToGrid="0">
      <p:cViewPr varScale="1">
        <p:scale>
          <a:sx n="68" d="100"/>
          <a:sy n="68" d="100"/>
        </p:scale>
        <p:origin x="428" y="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F0F5A1-0962-456F-9B9B-66732EB0F762}" type="datetimeFigureOut">
              <a:rPr lang="en-US" smtClean="0"/>
              <a:t>10/1/2019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CCB4FF-7DB8-4DC0-AC55-9DA6A5FC32AF}" type="slidenum">
              <a:rPr lang="en-US" smtClean="0"/>
              <a:t>‹#›</a:t>
            </a:fld>
            <a:endParaRPr lang="en-US"/>
          </a:p>
        </p:txBody>
      </p:sp>
    </p:spTree>
    <p:extLst>
      <p:ext uri="{BB962C8B-B14F-4D97-AF65-F5344CB8AC3E}">
        <p14:creationId xmlns:p14="http://schemas.microsoft.com/office/powerpoint/2010/main" val="37517106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0"/>
              </a:defRPr>
            </a:lvl1pPr>
            <a:lvl2pPr marL="762000" indent="-292100">
              <a:defRPr>
                <a:solidFill>
                  <a:schemeClr val="tx1"/>
                </a:solidFill>
                <a:latin typeface="Tw Cen MT" panose="020B0602020104020603" pitchFamily="34" charset="0"/>
              </a:defRPr>
            </a:lvl2pPr>
            <a:lvl3pPr marL="1173163" indent="-233363">
              <a:defRPr>
                <a:solidFill>
                  <a:schemeClr val="tx1"/>
                </a:solidFill>
                <a:latin typeface="Tw Cen MT" panose="020B0602020104020603" pitchFamily="34" charset="0"/>
              </a:defRPr>
            </a:lvl3pPr>
            <a:lvl4pPr marL="1643063" indent="-233363">
              <a:defRPr>
                <a:solidFill>
                  <a:schemeClr val="tx1"/>
                </a:solidFill>
                <a:latin typeface="Tw Cen MT" panose="020B0602020104020603" pitchFamily="34" charset="0"/>
              </a:defRPr>
            </a:lvl4pPr>
            <a:lvl5pPr marL="2112963" indent="-233363">
              <a:defRPr>
                <a:solidFill>
                  <a:schemeClr val="tx1"/>
                </a:solidFill>
                <a:latin typeface="Tw Cen MT" panose="020B0602020104020603" pitchFamily="34" charset="0"/>
              </a:defRPr>
            </a:lvl5pPr>
            <a:lvl6pPr marL="2570163" indent="-233363" defTabSz="457200" eaLnBrk="0" fontAlgn="base" hangingPunct="0">
              <a:spcBef>
                <a:spcPct val="0"/>
              </a:spcBef>
              <a:spcAft>
                <a:spcPct val="0"/>
              </a:spcAft>
              <a:defRPr>
                <a:solidFill>
                  <a:schemeClr val="tx1"/>
                </a:solidFill>
                <a:latin typeface="Tw Cen MT" panose="020B0602020104020603" pitchFamily="34" charset="0"/>
              </a:defRPr>
            </a:lvl6pPr>
            <a:lvl7pPr marL="3027363" indent="-233363" defTabSz="457200" eaLnBrk="0" fontAlgn="base" hangingPunct="0">
              <a:spcBef>
                <a:spcPct val="0"/>
              </a:spcBef>
              <a:spcAft>
                <a:spcPct val="0"/>
              </a:spcAft>
              <a:defRPr>
                <a:solidFill>
                  <a:schemeClr val="tx1"/>
                </a:solidFill>
                <a:latin typeface="Tw Cen MT" panose="020B0602020104020603" pitchFamily="34" charset="0"/>
              </a:defRPr>
            </a:lvl7pPr>
            <a:lvl8pPr marL="3484563" indent="-233363" defTabSz="457200" eaLnBrk="0" fontAlgn="base" hangingPunct="0">
              <a:spcBef>
                <a:spcPct val="0"/>
              </a:spcBef>
              <a:spcAft>
                <a:spcPct val="0"/>
              </a:spcAft>
              <a:defRPr>
                <a:solidFill>
                  <a:schemeClr val="tx1"/>
                </a:solidFill>
                <a:latin typeface="Tw Cen MT" panose="020B0602020104020603" pitchFamily="34" charset="0"/>
              </a:defRPr>
            </a:lvl8pPr>
            <a:lvl9pPr marL="3941763" indent="-233363" defTabSz="457200" eaLnBrk="0" fontAlgn="base" hangingPunct="0">
              <a:spcBef>
                <a:spcPct val="0"/>
              </a:spcBef>
              <a:spcAft>
                <a:spcPct val="0"/>
              </a:spcAft>
              <a:defRPr>
                <a:solidFill>
                  <a:schemeClr val="tx1"/>
                </a:solidFill>
                <a:latin typeface="Tw Cen MT" panose="020B0602020104020603" pitchFamily="34" charset="0"/>
              </a:defRPr>
            </a:lvl9pPr>
          </a:lstStyle>
          <a:p>
            <a:pPr fontAlgn="base">
              <a:spcBef>
                <a:spcPct val="0"/>
              </a:spcBef>
              <a:spcAft>
                <a:spcPct val="0"/>
              </a:spcAft>
            </a:pPr>
            <a:fld id="{7B301B86-E094-450C-9375-5902C3227150}" type="slidenum">
              <a:rPr lang="en-US" altLang="en-US" sz="1800" smtClean="0">
                <a:solidFill>
                  <a:srgbClr val="000000"/>
                </a:solidFill>
                <a:latin typeface="Arial" panose="020B0604020202020204" pitchFamily="34" charset="0"/>
                <a:cs typeface="Arial" panose="020B0604020202020204" pitchFamily="34" charset="0"/>
              </a:rPr>
              <a:pPr fontAlgn="base">
                <a:spcBef>
                  <a:spcPct val="0"/>
                </a:spcBef>
                <a:spcAft>
                  <a:spcPct val="0"/>
                </a:spcAft>
              </a:pPr>
              <a:t>19</a:t>
            </a:fld>
            <a:endParaRPr lang="en-US" altLang="en-US" sz="180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937764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D8E1FB4A-4B15-4632-AC14-8BBB5D393C9B}" type="datetimeFigureOut">
              <a:rPr lang="en-US" smtClean="0"/>
              <a:t>10/1/2019</a:t>
            </a:fld>
            <a:endParaRPr lang="en-US"/>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FFEF76D7-0FC7-44A3-AE32-B4A4E6332A74}" type="slidenum">
              <a:rPr lang="en-US" smtClean="0"/>
              <a:t>‹#›</a:t>
            </a:fld>
            <a:endParaRPr lang="en-US"/>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086262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8E1FB4A-4B15-4632-AC14-8BBB5D393C9B}" type="datetimeFigureOut">
              <a:rPr lang="en-US" smtClean="0"/>
              <a:t>10/1/2019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EF76D7-0FC7-44A3-AE32-B4A4E6332A74}" type="slidenum">
              <a:rPr lang="en-US" smtClean="0"/>
              <a:t>‹#›</a:t>
            </a:fld>
            <a:endParaRPr lang="en-US"/>
          </a:p>
        </p:txBody>
      </p:sp>
    </p:spTree>
    <p:extLst>
      <p:ext uri="{BB962C8B-B14F-4D97-AF65-F5344CB8AC3E}">
        <p14:creationId xmlns:p14="http://schemas.microsoft.com/office/powerpoint/2010/main" val="1130198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8E1FB4A-4B15-4632-AC14-8BBB5D393C9B}" type="datetimeFigureOut">
              <a:rPr lang="en-US" smtClean="0"/>
              <a:t>10/1/2019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EF76D7-0FC7-44A3-AE32-B4A4E6332A74}" type="slidenum">
              <a:rPr lang="en-US" smtClean="0"/>
              <a:t>‹#›</a:t>
            </a:fld>
            <a:endParaRPr lang="en-US"/>
          </a:p>
        </p:txBody>
      </p:sp>
    </p:spTree>
    <p:extLst>
      <p:ext uri="{BB962C8B-B14F-4D97-AF65-F5344CB8AC3E}">
        <p14:creationId xmlns:p14="http://schemas.microsoft.com/office/powerpoint/2010/main" val="18056916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8E1FB4A-4B15-4632-AC14-8BBB5D393C9B}" type="datetimeFigureOut">
              <a:rPr lang="en-US" smtClean="0"/>
              <a:t>10/1/2019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EF76D7-0FC7-44A3-AE32-B4A4E6332A74}" type="slidenum">
              <a:rPr lang="en-US" smtClean="0"/>
              <a:t>‹#›</a:t>
            </a:fld>
            <a:endParaRPr lang="en-US"/>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9273187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8E1FB4A-4B15-4632-AC14-8BBB5D393C9B}" type="datetimeFigureOut">
              <a:rPr lang="en-US" smtClean="0"/>
              <a:t>10/1/2019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EF76D7-0FC7-44A3-AE32-B4A4E6332A74}" type="slidenum">
              <a:rPr lang="en-US" smtClean="0"/>
              <a:t>‹#›</a:t>
            </a:fld>
            <a:endParaRPr lang="en-US"/>
          </a:p>
        </p:txBody>
      </p:sp>
    </p:spTree>
    <p:extLst>
      <p:ext uri="{BB962C8B-B14F-4D97-AF65-F5344CB8AC3E}">
        <p14:creationId xmlns:p14="http://schemas.microsoft.com/office/powerpoint/2010/main" val="34117914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D8E1FB4A-4B15-4632-AC14-8BBB5D393C9B}" type="datetimeFigureOut">
              <a:rPr lang="en-US" smtClean="0"/>
              <a:t>10/1/2019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EF76D7-0FC7-44A3-AE32-B4A4E6332A74}" type="slidenum">
              <a:rPr lang="en-US" smtClean="0"/>
              <a:t>‹#›</a:t>
            </a:fld>
            <a:endParaRPr lang="en-US"/>
          </a:p>
        </p:txBody>
      </p:sp>
    </p:spTree>
    <p:extLst>
      <p:ext uri="{BB962C8B-B14F-4D97-AF65-F5344CB8AC3E}">
        <p14:creationId xmlns:p14="http://schemas.microsoft.com/office/powerpoint/2010/main" val="13842346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D8E1FB4A-4B15-4632-AC14-8BBB5D393C9B}" type="datetimeFigureOut">
              <a:rPr lang="en-US" smtClean="0"/>
              <a:t>10/1/2019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EF76D7-0FC7-44A3-AE32-B4A4E6332A74}" type="slidenum">
              <a:rPr lang="en-US" smtClean="0"/>
              <a:t>‹#›</a:t>
            </a:fld>
            <a:endParaRPr lang="en-US"/>
          </a:p>
        </p:txBody>
      </p:sp>
    </p:spTree>
    <p:extLst>
      <p:ext uri="{BB962C8B-B14F-4D97-AF65-F5344CB8AC3E}">
        <p14:creationId xmlns:p14="http://schemas.microsoft.com/office/powerpoint/2010/main" val="9745975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E1FB4A-4B15-4632-AC14-8BBB5D393C9B}" type="datetimeFigureOut">
              <a:rPr lang="en-US" smtClean="0"/>
              <a:t>10/1/2019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EF76D7-0FC7-44A3-AE32-B4A4E6332A74}" type="slidenum">
              <a:rPr lang="en-US" smtClean="0"/>
              <a:t>‹#›</a:t>
            </a:fld>
            <a:endParaRPr lang="en-US"/>
          </a:p>
        </p:txBody>
      </p:sp>
    </p:spTree>
    <p:extLst>
      <p:ext uri="{BB962C8B-B14F-4D97-AF65-F5344CB8AC3E}">
        <p14:creationId xmlns:p14="http://schemas.microsoft.com/office/powerpoint/2010/main" val="24990592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E1FB4A-4B15-4632-AC14-8BBB5D393C9B}" type="datetimeFigureOut">
              <a:rPr lang="en-US" smtClean="0"/>
              <a:t>10/1/2019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EF76D7-0FC7-44A3-AE32-B4A4E6332A74}" type="slidenum">
              <a:rPr lang="en-US" smtClean="0"/>
              <a:t>‹#›</a:t>
            </a:fld>
            <a:endParaRPr lang="en-US"/>
          </a:p>
        </p:txBody>
      </p:sp>
    </p:spTree>
    <p:extLst>
      <p:ext uri="{BB962C8B-B14F-4D97-AF65-F5344CB8AC3E}">
        <p14:creationId xmlns:p14="http://schemas.microsoft.com/office/powerpoint/2010/main" val="21925180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E1FB4A-4B15-4632-AC14-8BBB5D393C9B}" type="datetimeFigureOut">
              <a:rPr lang="en-US" smtClean="0"/>
              <a:t>10/1/2019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FFEF76D7-0FC7-44A3-AE32-B4A4E6332A74}" type="slidenum">
              <a:rPr lang="en-US" smtClean="0"/>
              <a:t>‹#›</a:t>
            </a:fld>
            <a:endParaRPr lang="en-US"/>
          </a:p>
        </p:txBody>
      </p:sp>
    </p:spTree>
    <p:extLst>
      <p:ext uri="{BB962C8B-B14F-4D97-AF65-F5344CB8AC3E}">
        <p14:creationId xmlns:p14="http://schemas.microsoft.com/office/powerpoint/2010/main" val="3882900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E1FB4A-4B15-4632-AC14-8BBB5D393C9B}" type="datetimeFigureOut">
              <a:rPr lang="en-US" smtClean="0"/>
              <a:t>10/1/2019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EF76D7-0FC7-44A3-AE32-B4A4E6332A74}" type="slidenum">
              <a:rPr lang="en-US" smtClean="0"/>
              <a:t>‹#›</a:t>
            </a:fld>
            <a:endParaRPr lang="en-US"/>
          </a:p>
        </p:txBody>
      </p:sp>
    </p:spTree>
    <p:extLst>
      <p:ext uri="{BB962C8B-B14F-4D97-AF65-F5344CB8AC3E}">
        <p14:creationId xmlns:p14="http://schemas.microsoft.com/office/powerpoint/2010/main" val="414136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8E1FB4A-4B15-4632-AC14-8BBB5D393C9B}" type="datetimeFigureOut">
              <a:rPr lang="en-US" smtClean="0"/>
              <a:t>10/1/2019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EF76D7-0FC7-44A3-AE32-B4A4E6332A74}" type="slidenum">
              <a:rPr lang="en-US" smtClean="0"/>
              <a:t>‹#›</a:t>
            </a:fld>
            <a:endParaRPr lang="en-US"/>
          </a:p>
        </p:txBody>
      </p:sp>
    </p:spTree>
    <p:extLst>
      <p:ext uri="{BB962C8B-B14F-4D97-AF65-F5344CB8AC3E}">
        <p14:creationId xmlns:p14="http://schemas.microsoft.com/office/powerpoint/2010/main" val="4075000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8E1FB4A-4B15-4632-AC14-8BBB5D393C9B}" type="datetimeFigureOut">
              <a:rPr lang="en-US" smtClean="0"/>
              <a:t>10/1/2019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EF76D7-0FC7-44A3-AE32-B4A4E6332A74}" type="slidenum">
              <a:rPr lang="en-US" smtClean="0"/>
              <a:t>‹#›</a:t>
            </a:fld>
            <a:endParaRPr lang="en-US"/>
          </a:p>
        </p:txBody>
      </p:sp>
    </p:spTree>
    <p:extLst>
      <p:ext uri="{BB962C8B-B14F-4D97-AF65-F5344CB8AC3E}">
        <p14:creationId xmlns:p14="http://schemas.microsoft.com/office/powerpoint/2010/main" val="57604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E1FB4A-4B15-4632-AC14-8BBB5D393C9B}" type="datetimeFigureOut">
              <a:rPr lang="en-US" smtClean="0"/>
              <a:t>10/1/2019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EF76D7-0FC7-44A3-AE32-B4A4E6332A74}" type="slidenum">
              <a:rPr lang="en-US" smtClean="0"/>
              <a:t>‹#›</a:t>
            </a:fld>
            <a:endParaRPr lang="en-US"/>
          </a:p>
        </p:txBody>
      </p:sp>
    </p:spTree>
    <p:extLst>
      <p:ext uri="{BB962C8B-B14F-4D97-AF65-F5344CB8AC3E}">
        <p14:creationId xmlns:p14="http://schemas.microsoft.com/office/powerpoint/2010/main" val="3621416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8E1FB4A-4B15-4632-AC14-8BBB5D393C9B}" type="datetimeFigureOut">
              <a:rPr lang="en-US" smtClean="0"/>
              <a:t>10/1/2019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EF76D7-0FC7-44A3-AE32-B4A4E6332A74}" type="slidenum">
              <a:rPr lang="en-US" smtClean="0"/>
              <a:t>‹#›</a:t>
            </a:fld>
            <a:endParaRPr lang="en-US"/>
          </a:p>
        </p:txBody>
      </p:sp>
    </p:spTree>
    <p:extLst>
      <p:ext uri="{BB962C8B-B14F-4D97-AF65-F5344CB8AC3E}">
        <p14:creationId xmlns:p14="http://schemas.microsoft.com/office/powerpoint/2010/main" val="1559073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E1FB4A-4B15-4632-AC14-8BBB5D393C9B}" type="datetimeFigureOut">
              <a:rPr lang="en-US" smtClean="0"/>
              <a:t>10/1/2019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EF76D7-0FC7-44A3-AE32-B4A4E6332A74}" type="slidenum">
              <a:rPr lang="en-US" smtClean="0"/>
              <a:t>‹#›</a:t>
            </a:fld>
            <a:endParaRPr lang="en-US"/>
          </a:p>
        </p:txBody>
      </p:sp>
    </p:spTree>
    <p:extLst>
      <p:ext uri="{BB962C8B-B14F-4D97-AF65-F5344CB8AC3E}">
        <p14:creationId xmlns:p14="http://schemas.microsoft.com/office/powerpoint/2010/main" val="4052002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8E1FB4A-4B15-4632-AC14-8BBB5D393C9B}" type="datetimeFigureOut">
              <a:rPr lang="en-US" smtClean="0"/>
              <a:t>10/1/2019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EF76D7-0FC7-44A3-AE32-B4A4E6332A74}" type="slidenum">
              <a:rPr lang="en-US" smtClean="0"/>
              <a:t>‹#›</a:t>
            </a:fld>
            <a:endParaRPr lang="en-US"/>
          </a:p>
        </p:txBody>
      </p:sp>
    </p:spTree>
    <p:extLst>
      <p:ext uri="{BB962C8B-B14F-4D97-AF65-F5344CB8AC3E}">
        <p14:creationId xmlns:p14="http://schemas.microsoft.com/office/powerpoint/2010/main" val="3691404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8E1FB4A-4B15-4632-AC14-8BBB5D393C9B}" type="datetimeFigureOut">
              <a:rPr lang="en-US" smtClean="0"/>
              <a:t>10/1/2019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EF76D7-0FC7-44A3-AE32-B4A4E6332A74}" type="slidenum">
              <a:rPr lang="en-US" smtClean="0"/>
              <a:t>‹#›</a:t>
            </a:fld>
            <a:endParaRPr lang="en-US"/>
          </a:p>
        </p:txBody>
      </p:sp>
    </p:spTree>
    <p:extLst>
      <p:ext uri="{BB962C8B-B14F-4D97-AF65-F5344CB8AC3E}">
        <p14:creationId xmlns:p14="http://schemas.microsoft.com/office/powerpoint/2010/main" val="38432522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D8E1FB4A-4B15-4632-AC14-8BBB5D393C9B}" type="datetimeFigureOut">
              <a:rPr lang="en-US" smtClean="0"/>
              <a:t>10/1/2019</a:t>
            </a:fld>
            <a:endParaRPr lang="en-US"/>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FFEF76D7-0FC7-44A3-AE32-B4A4E6332A74}" type="slidenum">
              <a:rPr lang="en-US" smtClean="0"/>
              <a:t>‹#›</a:t>
            </a:fld>
            <a:endParaRPr lang="en-US"/>
          </a:p>
        </p:txBody>
      </p:sp>
    </p:spTree>
    <p:extLst>
      <p:ext uri="{BB962C8B-B14F-4D97-AF65-F5344CB8AC3E}">
        <p14:creationId xmlns:p14="http://schemas.microsoft.com/office/powerpoint/2010/main" val="3736836470"/>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 id="2147483807" r:id="rId12"/>
    <p:sldLayoutId id="2147483808" r:id="rId13"/>
    <p:sldLayoutId id="2147483809" r:id="rId14"/>
    <p:sldLayoutId id="2147483810" r:id="rId15"/>
    <p:sldLayoutId id="2147483811" r:id="rId16"/>
    <p:sldLayoutId id="2147483812" r:id="rId17"/>
    <p:sldLayoutId id="2147483813" r:id="rId18"/>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collegereadiness.collegeboard.org/sat/register/fees/fee-waivers" TargetMode="Externa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PCS Talent Identification program (PCS-TIP)</a:t>
            </a:r>
          </a:p>
        </p:txBody>
      </p:sp>
      <p:sp>
        <p:nvSpPr>
          <p:cNvPr id="3" name="Subtitle 2"/>
          <p:cNvSpPr>
            <a:spLocks noGrp="1"/>
          </p:cNvSpPr>
          <p:nvPr>
            <p:ph type="subTitle" idx="1"/>
          </p:nvPr>
        </p:nvSpPr>
        <p:spPr>
          <a:xfrm rot="21420000">
            <a:off x="990776" y="3394131"/>
            <a:ext cx="9755187" cy="1066864"/>
          </a:xfrm>
        </p:spPr>
        <p:txBody>
          <a:bodyPr/>
          <a:lstStyle/>
          <a:p>
            <a:pPr>
              <a:spcBef>
                <a:spcPts val="600"/>
              </a:spcBef>
            </a:pPr>
            <a:r>
              <a:rPr lang="en-US" dirty="0"/>
              <a:t>Parent information meeting</a:t>
            </a:r>
          </a:p>
          <a:p>
            <a:pPr>
              <a:spcBef>
                <a:spcPts val="600"/>
              </a:spcBef>
            </a:pPr>
            <a:r>
              <a:rPr lang="en-US" dirty="0"/>
              <a:t>Presented by: Valerie Santos</a:t>
            </a:r>
            <a:endParaRPr lang="en-US" dirty="0">
              <a:solidFill>
                <a:srgbClr val="00B0F0"/>
              </a:solidFill>
            </a:endParaRPr>
          </a:p>
        </p:txBody>
      </p:sp>
    </p:spTree>
    <p:extLst>
      <p:ext uri="{BB962C8B-B14F-4D97-AF65-F5344CB8AC3E}">
        <p14:creationId xmlns:p14="http://schemas.microsoft.com/office/powerpoint/2010/main" val="37835793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5018E268-E739-4D92-AFC2-5D480829B79B}"/>
              </a:ext>
            </a:extLst>
          </p:cNvPr>
          <p:cNvSpPr>
            <a:spLocks noGrp="1"/>
          </p:cNvSpPr>
          <p:nvPr>
            <p:ph type="title"/>
          </p:nvPr>
        </p:nvSpPr>
        <p:spPr>
          <a:xfrm>
            <a:off x="486032" y="430213"/>
            <a:ext cx="10692714" cy="838200"/>
          </a:xfrm>
        </p:spPr>
        <p:txBody>
          <a:bodyPr>
            <a:noAutofit/>
          </a:bodyPr>
          <a:lstStyle/>
          <a:p>
            <a:pPr>
              <a:defRPr/>
            </a:pPr>
            <a:r>
              <a:rPr lang="en-US" altLang="en-US" sz="4400" b="1" dirty="0"/>
              <a:t>What are the steps to be a pcs TIP student?</a:t>
            </a:r>
          </a:p>
        </p:txBody>
      </p:sp>
      <p:sp>
        <p:nvSpPr>
          <p:cNvPr id="21507" name="Content Placeholder 2">
            <a:extLst>
              <a:ext uri="{FF2B5EF4-FFF2-40B4-BE49-F238E27FC236}">
                <a16:creationId xmlns:a16="http://schemas.microsoft.com/office/drawing/2014/main" id="{E5C748B7-95FA-4CC5-A462-363E2451776F}"/>
              </a:ext>
            </a:extLst>
          </p:cNvPr>
          <p:cNvSpPr>
            <a:spLocks noGrp="1"/>
          </p:cNvSpPr>
          <p:nvPr>
            <p:ph idx="1"/>
          </p:nvPr>
        </p:nvSpPr>
        <p:spPr>
          <a:xfrm>
            <a:off x="980303" y="1268414"/>
            <a:ext cx="9168585" cy="4275651"/>
          </a:xfrm>
        </p:spPr>
        <p:txBody>
          <a:bodyPr>
            <a:normAutofit fontScale="70000" lnSpcReduction="20000"/>
          </a:bodyPr>
          <a:lstStyle/>
          <a:p>
            <a:pPr>
              <a:spcAft>
                <a:spcPts val="1200"/>
              </a:spcAft>
              <a:defRPr/>
            </a:pPr>
            <a:r>
              <a:rPr lang="en-US" altLang="en-US" dirty="0"/>
              <a:t>Students return the commitment form and registration to tip coordinator between </a:t>
            </a:r>
            <a:r>
              <a:rPr lang="en-US" altLang="en-US" dirty="0">
                <a:solidFill>
                  <a:srgbClr val="0070C0"/>
                </a:solidFill>
              </a:rPr>
              <a:t>October 7-18, 2019</a:t>
            </a:r>
          </a:p>
          <a:p>
            <a:pPr>
              <a:spcAft>
                <a:spcPts val="1200"/>
              </a:spcAft>
              <a:defRPr/>
            </a:pPr>
            <a:r>
              <a:rPr lang="en-US" altLang="en-US" dirty="0"/>
              <a:t>Parents receive the registration packet to register their child to take the SAT at a participating middle school on DECEMBER 7, 2019</a:t>
            </a:r>
          </a:p>
          <a:p>
            <a:pPr>
              <a:spcAft>
                <a:spcPts val="1200"/>
              </a:spcAft>
              <a:defRPr/>
            </a:pPr>
            <a:r>
              <a:rPr lang="en-US" altLang="en-US" dirty="0"/>
              <a:t>Parent submit the registration form to the TIP Coordinator at their child’s middle school with a check made payable to the school </a:t>
            </a:r>
            <a:r>
              <a:rPr lang="en-US" altLang="en-US" dirty="0">
                <a:solidFill>
                  <a:srgbClr val="0070C0"/>
                </a:solidFill>
              </a:rPr>
              <a:t>on or before October 18 </a:t>
            </a:r>
            <a:r>
              <a:rPr lang="en-US" altLang="en-US" dirty="0"/>
              <a:t>to register their child  for the DECEMBER SAT</a:t>
            </a:r>
          </a:p>
          <a:p>
            <a:pPr>
              <a:spcAft>
                <a:spcPts val="1200"/>
              </a:spcAft>
              <a:defRPr/>
            </a:pPr>
            <a:r>
              <a:rPr lang="en-US" altLang="en-US" dirty="0"/>
              <a:t>Students receive test preparation for the reading and mathematics portions of the SAT in the TIP Tutorials</a:t>
            </a:r>
          </a:p>
          <a:p>
            <a:pPr>
              <a:spcAft>
                <a:spcPts val="1200"/>
              </a:spcAft>
              <a:defRPr/>
            </a:pPr>
            <a:r>
              <a:rPr lang="en-US" altLang="en-US" dirty="0"/>
              <a:t>Students participate in the </a:t>
            </a:r>
            <a:r>
              <a:rPr lang="en-US" altLang="en-US" dirty="0">
                <a:solidFill>
                  <a:srgbClr val="0070C0"/>
                </a:solidFill>
              </a:rPr>
              <a:t>DECEMBER 7, 2019 </a:t>
            </a:r>
            <a:r>
              <a:rPr lang="en-US" altLang="en-US" dirty="0"/>
              <a:t>SAT</a:t>
            </a:r>
          </a:p>
          <a:p>
            <a:pPr>
              <a:spcAft>
                <a:spcPts val="1200"/>
              </a:spcAft>
              <a:defRPr/>
            </a:pPr>
            <a:r>
              <a:rPr lang="en-US" altLang="en-US" dirty="0"/>
              <a:t>PARENTS ATTEND THE SAT </a:t>
            </a:r>
            <a:r>
              <a:rPr lang="en-US" altLang="en-US" dirty="0" err="1"/>
              <a:t>INFORMAtiON</a:t>
            </a:r>
            <a:r>
              <a:rPr lang="en-US" altLang="en-US" dirty="0"/>
              <a:t> SESSION ON DECEMBER 7, 2019 AT THE SAT TEST SITE &amp; THEN ATTEND A SCHEDULING INFO SESSION IN JANUARY 2020</a:t>
            </a:r>
          </a:p>
          <a:p>
            <a:pPr>
              <a:spcAft>
                <a:spcPts val="1200"/>
              </a:spcAft>
              <a:defRPr/>
            </a:pPr>
            <a:r>
              <a:rPr lang="en-US" altLang="en-US" dirty="0"/>
              <a:t>Students have the opportunity to engage in college readiness and STEM experiences through a PCS STEM Camp during Summer 2020</a:t>
            </a:r>
          </a:p>
        </p:txBody>
      </p:sp>
    </p:spTree>
    <p:extLst>
      <p:ext uri="{BB962C8B-B14F-4D97-AF65-F5344CB8AC3E}">
        <p14:creationId xmlns:p14="http://schemas.microsoft.com/office/powerpoint/2010/main" val="42121876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F7BD558E-0EA5-45EA-B3E2-F5A047CCB717}"/>
              </a:ext>
            </a:extLst>
          </p:cNvPr>
          <p:cNvSpPr>
            <a:spLocks noGrp="1"/>
          </p:cNvSpPr>
          <p:nvPr>
            <p:ph type="title"/>
          </p:nvPr>
        </p:nvSpPr>
        <p:spPr>
          <a:xfrm>
            <a:off x="634315" y="457200"/>
            <a:ext cx="9782862" cy="838200"/>
          </a:xfrm>
        </p:spPr>
        <p:txBody>
          <a:bodyPr/>
          <a:lstStyle/>
          <a:p>
            <a:pPr>
              <a:defRPr/>
            </a:pPr>
            <a:r>
              <a:rPr lang="en-US" altLang="en-US" sz="3300" b="1" dirty="0"/>
              <a:t>2019-2020 TIP SAT Date/Deadline/LOCATIONs</a:t>
            </a:r>
          </a:p>
        </p:txBody>
      </p:sp>
      <p:graphicFrame>
        <p:nvGraphicFramePr>
          <p:cNvPr id="4" name="Content Placeholder 3">
            <a:extLst>
              <a:ext uri="{FF2B5EF4-FFF2-40B4-BE49-F238E27FC236}">
                <a16:creationId xmlns:a16="http://schemas.microsoft.com/office/drawing/2014/main" id="{DE98E0E8-4307-4587-8F86-8EFEC22DDC84}"/>
              </a:ext>
            </a:extLst>
          </p:cNvPr>
          <p:cNvGraphicFramePr>
            <a:graphicFrameLocks noGrp="1"/>
          </p:cNvGraphicFramePr>
          <p:nvPr>
            <p:ph idx="1"/>
            <p:extLst>
              <p:ext uri="{D42A27DB-BD31-4B8C-83A1-F6EECF244321}">
                <p14:modId xmlns:p14="http://schemas.microsoft.com/office/powerpoint/2010/main" val="2829906916"/>
              </p:ext>
            </p:extLst>
          </p:nvPr>
        </p:nvGraphicFramePr>
        <p:xfrm>
          <a:off x="3384550" y="1628775"/>
          <a:ext cx="5664200" cy="1377950"/>
        </p:xfrm>
        <a:graphic>
          <a:graphicData uri="http://schemas.openxmlformats.org/drawingml/2006/table">
            <a:tbl>
              <a:tblPr/>
              <a:tblGrid>
                <a:gridCol w="1991900">
                  <a:extLst>
                    <a:ext uri="{9D8B030D-6E8A-4147-A177-3AD203B41FA5}">
                      <a16:colId xmlns:a16="http://schemas.microsoft.com/office/drawing/2014/main" val="20000"/>
                    </a:ext>
                  </a:extLst>
                </a:gridCol>
                <a:gridCol w="3672300">
                  <a:extLst>
                    <a:ext uri="{9D8B030D-6E8A-4147-A177-3AD203B41FA5}">
                      <a16:colId xmlns:a16="http://schemas.microsoft.com/office/drawing/2014/main" val="20001"/>
                    </a:ext>
                  </a:extLst>
                </a:gridCol>
              </a:tblGrid>
              <a:tr h="647644">
                <a:tc>
                  <a:txBody>
                    <a:bodyPr/>
                    <a:lstStyle/>
                    <a:p>
                      <a:pPr algn="ctr" fontAlgn="t"/>
                      <a:r>
                        <a:rPr lang="en-US" sz="1600" b="1" dirty="0">
                          <a:effectLst/>
                          <a:latin typeface="HelveticaNeueBold"/>
                        </a:rPr>
                        <a:t>SAT Date</a:t>
                      </a:r>
                    </a:p>
                  </a:txBody>
                  <a:tcPr marL="95242" marR="95242" marT="95214" marB="952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F9F7"/>
                    </a:solidFill>
                  </a:tcPr>
                </a:tc>
                <a:tc>
                  <a:txBody>
                    <a:bodyPr/>
                    <a:lstStyle/>
                    <a:p>
                      <a:pPr algn="ctr" fontAlgn="t"/>
                      <a:r>
                        <a:rPr lang="en-US" sz="1600" b="1" dirty="0">
                          <a:effectLst/>
                          <a:latin typeface="HelveticaNeueBold"/>
                        </a:rPr>
                        <a:t>PCS Registration Deadline</a:t>
                      </a:r>
                    </a:p>
                    <a:p>
                      <a:pPr algn="ctr" fontAlgn="t"/>
                      <a:r>
                        <a:rPr lang="en-US" sz="1400" b="1" dirty="0">
                          <a:effectLst/>
                          <a:latin typeface="HelveticaNeueBold"/>
                        </a:rPr>
                        <a:t>(allows for time to verify accuracy)</a:t>
                      </a:r>
                    </a:p>
                  </a:txBody>
                  <a:tcPr marL="95242" marR="95242" marT="95214" marB="952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F9F7"/>
                    </a:solidFill>
                  </a:tcPr>
                </a:tc>
                <a:extLst>
                  <a:ext uri="{0D108BD9-81ED-4DB2-BD59-A6C34878D82A}">
                    <a16:rowId xmlns:a16="http://schemas.microsoft.com/office/drawing/2014/main" val="10000"/>
                  </a:ext>
                </a:extLst>
              </a:tr>
              <a:tr h="730306">
                <a:tc>
                  <a:txBody>
                    <a:bodyPr/>
                    <a:lstStyle/>
                    <a:p>
                      <a:pPr algn="ctr" fontAlgn="t"/>
                      <a:r>
                        <a:rPr lang="en-US" sz="1600" b="1" dirty="0">
                          <a:effectLst/>
                          <a:latin typeface="HelveticaNeueBold"/>
                        </a:rPr>
                        <a:t>December 7, 2019</a:t>
                      </a:r>
                    </a:p>
                  </a:txBody>
                  <a:tcPr marL="95242" marR="95242" marT="95214" marB="952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600" b="1" dirty="0">
                          <a:solidFill>
                            <a:schemeClr val="tx1"/>
                          </a:solidFill>
                          <a:effectLst/>
                          <a:latin typeface="HelveticaNeue"/>
                        </a:rPr>
                        <a:t>October 18</a:t>
                      </a:r>
                      <a:r>
                        <a:rPr lang="en-US" sz="1600" b="1" baseline="0" dirty="0">
                          <a:solidFill>
                            <a:schemeClr val="tx1"/>
                          </a:solidFill>
                          <a:effectLst/>
                          <a:latin typeface="HelveticaNeue"/>
                        </a:rPr>
                        <a:t>, 2019</a:t>
                      </a:r>
                      <a:endParaRPr lang="en-US" sz="1600" dirty="0">
                        <a:solidFill>
                          <a:schemeClr val="tx1"/>
                        </a:solidFill>
                        <a:effectLst/>
                        <a:latin typeface="HelveticaNeue"/>
                      </a:endParaRPr>
                    </a:p>
                  </a:txBody>
                  <a:tcPr marL="95242" marR="95242" marT="95214" marB="952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0001"/>
                  </a:ext>
                </a:extLst>
              </a:tr>
            </a:tbl>
          </a:graphicData>
        </a:graphic>
      </p:graphicFrame>
      <p:sp>
        <p:nvSpPr>
          <p:cNvPr id="33806" name="TextBox 4"/>
          <p:cNvSpPr txBox="1">
            <a:spLocks noChangeArrowheads="1"/>
          </p:cNvSpPr>
          <p:nvPr/>
        </p:nvSpPr>
        <p:spPr bwMode="auto">
          <a:xfrm>
            <a:off x="2135188" y="3111926"/>
            <a:ext cx="76327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algn="ctr" eaLnBrk="1" hangingPunct="1">
              <a:lnSpc>
                <a:spcPct val="100000"/>
              </a:lnSpc>
              <a:spcBef>
                <a:spcPct val="0"/>
              </a:spcBef>
              <a:buClrTx/>
              <a:buFontTx/>
              <a:buNone/>
            </a:pPr>
            <a:r>
              <a:rPr lang="en-US" altLang="en-US" sz="1800" b="1" i="1" dirty="0">
                <a:latin typeface="Arial" panose="020B0604020202020204" pitchFamily="34" charset="0"/>
              </a:rPr>
              <a:t>The following sites are </a:t>
            </a:r>
            <a:r>
              <a:rPr lang="en-US" altLang="en-US" sz="1800" b="1" i="1" u="sng" dirty="0">
                <a:solidFill>
                  <a:srgbClr val="0070C0"/>
                </a:solidFill>
                <a:latin typeface="Arial" panose="020B0604020202020204" pitchFamily="34" charset="0"/>
              </a:rPr>
              <a:t>available only to PCS 7</a:t>
            </a:r>
            <a:r>
              <a:rPr lang="en-US" altLang="en-US" sz="1800" b="1" i="1" u="sng" baseline="30000" dirty="0">
                <a:solidFill>
                  <a:srgbClr val="0070C0"/>
                </a:solidFill>
                <a:latin typeface="Arial" panose="020B0604020202020204" pitchFamily="34" charset="0"/>
              </a:rPr>
              <a:t>th</a:t>
            </a:r>
            <a:r>
              <a:rPr lang="en-US" altLang="en-US" sz="1800" b="1" i="1" u="sng" dirty="0">
                <a:solidFill>
                  <a:srgbClr val="0070C0"/>
                </a:solidFill>
                <a:latin typeface="Arial" panose="020B0604020202020204" pitchFamily="34" charset="0"/>
              </a:rPr>
              <a:t> grade students</a:t>
            </a:r>
            <a:r>
              <a:rPr lang="en-US" altLang="en-US" sz="1800" b="1" i="1" dirty="0">
                <a:latin typeface="Arial" panose="020B0604020202020204" pitchFamily="34" charset="0"/>
              </a:rPr>
              <a:t>:</a:t>
            </a:r>
          </a:p>
          <a:p>
            <a:pPr algn="ctr" eaLnBrk="1" hangingPunct="1">
              <a:lnSpc>
                <a:spcPct val="100000"/>
              </a:lnSpc>
              <a:spcBef>
                <a:spcPct val="0"/>
              </a:spcBef>
              <a:buClrTx/>
              <a:buFontTx/>
              <a:buNone/>
            </a:pPr>
            <a:endParaRPr lang="en-US" altLang="en-US" sz="1800" b="1" i="1" dirty="0">
              <a:latin typeface="Arial" panose="020B0604020202020204" pitchFamily="34" charset="0"/>
            </a:endParaRPr>
          </a:p>
          <a:p>
            <a:pPr lvl="1" eaLnBrk="1" hangingPunct="1">
              <a:lnSpc>
                <a:spcPct val="100000"/>
              </a:lnSpc>
              <a:spcBef>
                <a:spcPct val="0"/>
              </a:spcBef>
              <a:buClrTx/>
            </a:pPr>
            <a:r>
              <a:rPr lang="en-US" altLang="en-US" dirty="0">
                <a:latin typeface="Arial" panose="020B0604020202020204" pitchFamily="34" charset="0"/>
              </a:rPr>
              <a:t>East Lake Middle School – Test Center Code: 10733</a:t>
            </a:r>
          </a:p>
          <a:p>
            <a:pPr lvl="1" eaLnBrk="1" hangingPunct="1">
              <a:lnSpc>
                <a:spcPct val="100000"/>
              </a:lnSpc>
              <a:spcBef>
                <a:spcPct val="0"/>
              </a:spcBef>
              <a:buClrTx/>
            </a:pPr>
            <a:r>
              <a:rPr lang="en-US" altLang="en-US" dirty="0">
                <a:latin typeface="Arial" panose="020B0604020202020204" pitchFamily="34" charset="0"/>
              </a:rPr>
              <a:t>John Hopkins Middle School – Test Center Code: 10066</a:t>
            </a:r>
          </a:p>
          <a:p>
            <a:pPr lvl="1" eaLnBrk="1" hangingPunct="1">
              <a:lnSpc>
                <a:spcPct val="100000"/>
              </a:lnSpc>
              <a:spcBef>
                <a:spcPct val="0"/>
              </a:spcBef>
              <a:buClrTx/>
            </a:pPr>
            <a:r>
              <a:rPr lang="en-US" altLang="en-US" dirty="0">
                <a:latin typeface="Arial" panose="020B0604020202020204" pitchFamily="34" charset="0"/>
              </a:rPr>
              <a:t>Oak Grove Middle School – Test Center Code: 10065</a:t>
            </a:r>
          </a:p>
          <a:p>
            <a:pPr lvl="1" eaLnBrk="1" hangingPunct="1">
              <a:lnSpc>
                <a:spcPct val="100000"/>
              </a:lnSpc>
              <a:spcBef>
                <a:spcPct val="0"/>
              </a:spcBef>
              <a:buClrTx/>
            </a:pPr>
            <a:r>
              <a:rPr lang="en-US" altLang="en-US" dirty="0" err="1">
                <a:latin typeface="Arial" panose="020B0604020202020204" pitchFamily="34" charset="0"/>
              </a:rPr>
              <a:t>Meadowlawn</a:t>
            </a:r>
            <a:r>
              <a:rPr lang="en-US" altLang="en-US" dirty="0">
                <a:latin typeface="Arial" panose="020B0604020202020204" pitchFamily="34" charset="0"/>
              </a:rPr>
              <a:t> Middle School – Test Center Code:  10124</a:t>
            </a:r>
          </a:p>
          <a:p>
            <a:pPr lvl="1" eaLnBrk="1" hangingPunct="1">
              <a:lnSpc>
                <a:spcPct val="100000"/>
              </a:lnSpc>
              <a:spcBef>
                <a:spcPct val="0"/>
              </a:spcBef>
              <a:buClrTx/>
            </a:pPr>
            <a:r>
              <a:rPr lang="en-US" altLang="en-US" dirty="0">
                <a:latin typeface="Arial" panose="020B0604020202020204" pitchFamily="34" charset="0"/>
              </a:rPr>
              <a:t>Safety Harbor Middle School – Test Center Code: 10063</a:t>
            </a:r>
          </a:p>
          <a:p>
            <a:pPr lvl="1" eaLnBrk="1" hangingPunct="1">
              <a:lnSpc>
                <a:spcPct val="100000"/>
              </a:lnSpc>
              <a:spcBef>
                <a:spcPct val="0"/>
              </a:spcBef>
              <a:buClrTx/>
            </a:pPr>
            <a:r>
              <a:rPr lang="en-US" altLang="en-US" dirty="0">
                <a:latin typeface="Arial" panose="020B0604020202020204" pitchFamily="34" charset="0"/>
              </a:rPr>
              <a:t>Seminole Middle School – Test Center Code: 10480 </a:t>
            </a:r>
          </a:p>
          <a:p>
            <a:pPr algn="ctr" eaLnBrk="1" hangingPunct="1">
              <a:lnSpc>
                <a:spcPct val="100000"/>
              </a:lnSpc>
              <a:spcBef>
                <a:spcPct val="0"/>
              </a:spcBef>
              <a:buClrTx/>
              <a:buFontTx/>
              <a:buNone/>
            </a:pPr>
            <a:endParaRPr lang="en-US" altLang="en-US" sz="1800" dirty="0">
              <a:latin typeface="Arial" panose="020B0604020202020204" pitchFamily="34" charset="0"/>
            </a:endParaRPr>
          </a:p>
          <a:p>
            <a:pPr algn="ctr" eaLnBrk="1" hangingPunct="1">
              <a:lnSpc>
                <a:spcPct val="100000"/>
              </a:lnSpc>
              <a:spcBef>
                <a:spcPct val="0"/>
              </a:spcBef>
              <a:buClrTx/>
              <a:buFontTx/>
              <a:buNone/>
            </a:pPr>
            <a:endParaRPr lang="en-US" altLang="en-US" sz="1800" dirty="0">
              <a:latin typeface="Arial" panose="020B0604020202020204" pitchFamily="34" charset="0"/>
            </a:endParaRPr>
          </a:p>
        </p:txBody>
      </p:sp>
    </p:spTree>
    <p:extLst>
      <p:ext uri="{BB962C8B-B14F-4D97-AF65-F5344CB8AC3E}">
        <p14:creationId xmlns:p14="http://schemas.microsoft.com/office/powerpoint/2010/main" val="27135765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2966246D-F2A8-4431-B471-A326E4C2E941}"/>
              </a:ext>
            </a:extLst>
          </p:cNvPr>
          <p:cNvSpPr>
            <a:spLocks noGrp="1"/>
          </p:cNvSpPr>
          <p:nvPr>
            <p:ph type="title"/>
          </p:nvPr>
        </p:nvSpPr>
        <p:spPr>
          <a:xfrm>
            <a:off x="453081" y="341313"/>
            <a:ext cx="9902182" cy="1071562"/>
          </a:xfrm>
        </p:spPr>
        <p:txBody>
          <a:bodyPr>
            <a:normAutofit fontScale="90000"/>
          </a:bodyPr>
          <a:lstStyle/>
          <a:p>
            <a:pPr fontAlgn="ctr">
              <a:defRPr/>
            </a:pPr>
            <a:br>
              <a:rPr lang="en-US" altLang="en-US" dirty="0"/>
            </a:br>
            <a:r>
              <a:rPr lang="en-US" altLang="en-US" sz="4000" b="1" dirty="0"/>
              <a:t>SAT Registration</a:t>
            </a:r>
            <a:br>
              <a:rPr lang="en-US" altLang="en-US" dirty="0"/>
            </a:br>
            <a:endParaRPr lang="en-US" altLang="en-US" dirty="0"/>
          </a:p>
        </p:txBody>
      </p:sp>
      <p:sp>
        <p:nvSpPr>
          <p:cNvPr id="23555" name="Content Placeholder 2">
            <a:extLst>
              <a:ext uri="{FF2B5EF4-FFF2-40B4-BE49-F238E27FC236}">
                <a16:creationId xmlns:a16="http://schemas.microsoft.com/office/drawing/2014/main" id="{5175A2AD-B129-4684-AF55-5D72F25D2B4E}"/>
              </a:ext>
            </a:extLst>
          </p:cNvPr>
          <p:cNvSpPr>
            <a:spLocks noGrp="1"/>
          </p:cNvSpPr>
          <p:nvPr>
            <p:ph idx="1"/>
          </p:nvPr>
        </p:nvSpPr>
        <p:spPr>
          <a:xfrm>
            <a:off x="1143728" y="1256529"/>
            <a:ext cx="9829072" cy="4221633"/>
          </a:xfrm>
        </p:spPr>
        <p:txBody>
          <a:bodyPr>
            <a:normAutofit/>
          </a:bodyPr>
          <a:lstStyle/>
          <a:p>
            <a:pPr>
              <a:spcAft>
                <a:spcPts val="1200"/>
              </a:spcAft>
              <a:defRPr/>
            </a:pPr>
            <a:r>
              <a:rPr lang="en-US" altLang="en-US" dirty="0"/>
              <a:t>Due to Internet privacy laws, students younger than 13 years of age cannot register online. To register for the SAT, students must obtain a registration envelope which contains the registration guide and a paper registration form. </a:t>
            </a:r>
          </a:p>
          <a:p>
            <a:pPr>
              <a:spcAft>
                <a:spcPts val="1200"/>
              </a:spcAft>
              <a:defRPr/>
            </a:pPr>
            <a:r>
              <a:rPr lang="en-US" altLang="en-US" dirty="0"/>
              <a:t>Parents and students must complete the form, and submit it to </a:t>
            </a:r>
            <a:r>
              <a:rPr lang="en-US" altLang="en-US" b="1" dirty="0">
                <a:solidFill>
                  <a:srgbClr val="C00000"/>
                </a:solidFill>
              </a:rPr>
              <a:t>TIP COORDINATOR NAME</a:t>
            </a:r>
            <a:r>
              <a:rPr lang="en-US" altLang="en-US" dirty="0"/>
              <a:t> with a check made payable to </a:t>
            </a:r>
            <a:r>
              <a:rPr lang="en-US" altLang="en-US" b="1" dirty="0">
                <a:solidFill>
                  <a:srgbClr val="C00000"/>
                </a:solidFill>
              </a:rPr>
              <a:t>SCHOOL NAME</a:t>
            </a:r>
            <a:r>
              <a:rPr lang="en-US" altLang="en-US" dirty="0"/>
              <a:t> Middle School.</a:t>
            </a:r>
          </a:p>
          <a:p>
            <a:pPr>
              <a:spcAft>
                <a:spcPts val="1200"/>
              </a:spcAft>
              <a:defRPr/>
            </a:pPr>
            <a:r>
              <a:rPr lang="en-US" altLang="en-US" dirty="0"/>
              <a:t>TIP Coordinators will collect registration forms and payments, review registration forms for accuracy, collaborate with bookkeepers to deposit the payments and then submit all registration forms to the College Board with the Bulk Transmittal form and one payment from the school.</a:t>
            </a:r>
          </a:p>
        </p:txBody>
      </p:sp>
    </p:spTree>
    <p:extLst>
      <p:ext uri="{BB962C8B-B14F-4D97-AF65-F5344CB8AC3E}">
        <p14:creationId xmlns:p14="http://schemas.microsoft.com/office/powerpoint/2010/main" val="19631071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CF9A560E-410E-4328-B07C-F34AEBAA2E9B}"/>
              </a:ext>
            </a:extLst>
          </p:cNvPr>
          <p:cNvSpPr>
            <a:spLocks noGrp="1"/>
          </p:cNvSpPr>
          <p:nvPr>
            <p:ph type="title"/>
          </p:nvPr>
        </p:nvSpPr>
        <p:spPr>
          <a:xfrm>
            <a:off x="601362" y="485775"/>
            <a:ext cx="8523589" cy="782638"/>
          </a:xfrm>
        </p:spPr>
        <p:txBody>
          <a:bodyPr>
            <a:normAutofit fontScale="90000"/>
          </a:bodyPr>
          <a:lstStyle/>
          <a:p>
            <a:pPr>
              <a:defRPr/>
            </a:pPr>
            <a:r>
              <a:rPr lang="en-US" altLang="en-US" b="1" dirty="0"/>
              <a:t>SAT Registration fee</a:t>
            </a:r>
          </a:p>
        </p:txBody>
      </p:sp>
      <p:sp>
        <p:nvSpPr>
          <p:cNvPr id="24579" name="Content Placeholder 2">
            <a:extLst>
              <a:ext uri="{FF2B5EF4-FFF2-40B4-BE49-F238E27FC236}">
                <a16:creationId xmlns:a16="http://schemas.microsoft.com/office/drawing/2014/main" id="{A052DACC-6D1B-49D2-9E0D-8958F639C6E5}"/>
              </a:ext>
            </a:extLst>
          </p:cNvPr>
          <p:cNvSpPr>
            <a:spLocks noGrp="1"/>
          </p:cNvSpPr>
          <p:nvPr>
            <p:ph idx="1"/>
          </p:nvPr>
        </p:nvSpPr>
        <p:spPr>
          <a:xfrm>
            <a:off x="1359243" y="1258888"/>
            <a:ext cx="9057933" cy="3370777"/>
          </a:xfrm>
        </p:spPr>
        <p:txBody>
          <a:bodyPr>
            <a:normAutofit/>
          </a:bodyPr>
          <a:lstStyle/>
          <a:p>
            <a:pPr>
              <a:defRPr/>
            </a:pPr>
            <a:endParaRPr lang="en-US" altLang="en-US" sz="2800" dirty="0"/>
          </a:p>
          <a:p>
            <a:pPr>
              <a:defRPr/>
            </a:pPr>
            <a:r>
              <a:rPr lang="en-US" altLang="en-US" sz="2800" dirty="0"/>
              <a:t>College Board’s SAT Registration fee is $49.50</a:t>
            </a:r>
          </a:p>
          <a:p>
            <a:pPr>
              <a:defRPr/>
            </a:pPr>
            <a:endParaRPr lang="en-US" altLang="en-US" sz="1800" dirty="0"/>
          </a:p>
          <a:p>
            <a:pPr>
              <a:defRPr/>
            </a:pPr>
            <a:r>
              <a:rPr lang="en-US" altLang="en-US" sz="2800" dirty="0"/>
              <a:t>Parents are responsible for the testing fee.  If financial assistance is needed, schools may contact the advanced studies office for assistance with the registration fee</a:t>
            </a:r>
          </a:p>
        </p:txBody>
      </p:sp>
    </p:spTree>
    <p:extLst>
      <p:ext uri="{BB962C8B-B14F-4D97-AF65-F5344CB8AC3E}">
        <p14:creationId xmlns:p14="http://schemas.microsoft.com/office/powerpoint/2010/main" val="16325985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81A81982-0C97-4754-B74A-33E5295417EA}"/>
              </a:ext>
            </a:extLst>
          </p:cNvPr>
          <p:cNvSpPr>
            <a:spLocks noGrp="1"/>
          </p:cNvSpPr>
          <p:nvPr>
            <p:ph type="title"/>
          </p:nvPr>
        </p:nvSpPr>
        <p:spPr>
          <a:xfrm>
            <a:off x="617838" y="274639"/>
            <a:ext cx="9613600" cy="1138237"/>
          </a:xfrm>
        </p:spPr>
        <p:txBody>
          <a:bodyPr/>
          <a:lstStyle/>
          <a:p>
            <a:pPr>
              <a:defRPr/>
            </a:pPr>
            <a:r>
              <a:rPr lang="en-US" altLang="en-US" b="1" dirty="0"/>
              <a:t>Photo Requirements</a:t>
            </a:r>
            <a:endParaRPr lang="en-US" altLang="en-US" dirty="0"/>
          </a:p>
        </p:txBody>
      </p:sp>
      <p:sp>
        <p:nvSpPr>
          <p:cNvPr id="25603" name="Content Placeholder 2">
            <a:extLst>
              <a:ext uri="{FF2B5EF4-FFF2-40B4-BE49-F238E27FC236}">
                <a16:creationId xmlns:a16="http://schemas.microsoft.com/office/drawing/2014/main" id="{C18C932B-4D61-4CAB-9811-EBEDA7D7D7B7}"/>
              </a:ext>
            </a:extLst>
          </p:cNvPr>
          <p:cNvSpPr>
            <a:spLocks noGrp="1"/>
          </p:cNvSpPr>
          <p:nvPr>
            <p:ph idx="1"/>
          </p:nvPr>
        </p:nvSpPr>
        <p:spPr>
          <a:xfrm>
            <a:off x="4102443" y="1312498"/>
            <a:ext cx="7109298" cy="3887788"/>
          </a:xfrm>
        </p:spPr>
        <p:txBody>
          <a:bodyPr>
            <a:normAutofit fontScale="92500"/>
          </a:bodyPr>
          <a:lstStyle/>
          <a:p>
            <a:pPr>
              <a:defRPr/>
            </a:pPr>
            <a:endParaRPr lang="en-US" altLang="en-US" sz="2400" dirty="0"/>
          </a:p>
          <a:p>
            <a:pPr>
              <a:spcAft>
                <a:spcPts val="1200"/>
              </a:spcAft>
              <a:defRPr/>
            </a:pPr>
            <a:r>
              <a:rPr lang="en-US" altLang="en-US" sz="2400" dirty="0"/>
              <a:t>Students who are in 8</a:t>
            </a:r>
            <a:r>
              <a:rPr lang="en-US" altLang="en-US" sz="2400" baseline="30000" dirty="0"/>
              <a:t>th</a:t>
            </a:r>
            <a:r>
              <a:rPr lang="en-US" altLang="en-US" sz="2400" dirty="0"/>
              <a:t> grade or below at the time of testing are not required to provide a photo identification for registration purposes</a:t>
            </a:r>
          </a:p>
          <a:p>
            <a:pPr>
              <a:defRPr/>
            </a:pPr>
            <a:r>
              <a:rPr lang="en-US" altLang="en-US" sz="2400" dirty="0"/>
              <a:t>Students must have their admission ticket and a photo identification for admission to testing – a screen print from Focus including their school photo is acceptable as a photo ID for 7</a:t>
            </a:r>
            <a:r>
              <a:rPr lang="en-US" altLang="en-US" sz="2400" baseline="30000" dirty="0"/>
              <a:t>th</a:t>
            </a:r>
            <a:r>
              <a:rPr lang="en-US" altLang="en-US" sz="2400" dirty="0"/>
              <a:t> grade students</a:t>
            </a:r>
            <a:endParaRPr lang="en-US" altLang="en-US" dirty="0"/>
          </a:p>
          <a:p>
            <a:pPr>
              <a:defRPr/>
            </a:pPr>
            <a:endParaRPr lang="en-US" altLang="en-US" sz="1800" dirty="0"/>
          </a:p>
        </p:txBody>
      </p:sp>
      <p:pic>
        <p:nvPicPr>
          <p:cNvPr id="3686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71877" y="1553004"/>
            <a:ext cx="2592387" cy="170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00314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C0C02876-5B86-4038-804C-9D0D68E1569C}"/>
              </a:ext>
            </a:extLst>
          </p:cNvPr>
          <p:cNvSpPr>
            <a:spLocks noGrp="1"/>
          </p:cNvSpPr>
          <p:nvPr>
            <p:ph type="title"/>
          </p:nvPr>
        </p:nvSpPr>
        <p:spPr>
          <a:xfrm>
            <a:off x="700216" y="476251"/>
            <a:ext cx="9521697" cy="792163"/>
          </a:xfrm>
        </p:spPr>
        <p:txBody>
          <a:bodyPr>
            <a:normAutofit fontScale="90000"/>
          </a:bodyPr>
          <a:lstStyle/>
          <a:p>
            <a:pPr>
              <a:defRPr/>
            </a:pPr>
            <a:r>
              <a:rPr lang="en-US" altLang="en-US" b="1" dirty="0"/>
              <a:t>Scores</a:t>
            </a:r>
          </a:p>
        </p:txBody>
      </p:sp>
      <p:pic>
        <p:nvPicPr>
          <p:cNvPr id="37891" name="Content Placeholder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11636" y="174498"/>
            <a:ext cx="4342085" cy="5320140"/>
          </a:xfrm>
        </p:spPr>
      </p:pic>
      <p:pic>
        <p:nvPicPr>
          <p:cNvPr id="3789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5182" y="3251802"/>
            <a:ext cx="1223963" cy="166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3" name="TextBox 1"/>
          <p:cNvSpPr txBox="1">
            <a:spLocks noChangeArrowheads="1"/>
          </p:cNvSpPr>
          <p:nvPr/>
        </p:nvSpPr>
        <p:spPr bwMode="auto">
          <a:xfrm>
            <a:off x="1095632" y="1356241"/>
            <a:ext cx="2819101" cy="170816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a:lnSpc>
                <a:spcPct val="100000"/>
              </a:lnSpc>
              <a:spcBef>
                <a:spcPct val="0"/>
              </a:spcBef>
              <a:spcAft>
                <a:spcPts val="600"/>
              </a:spcAft>
              <a:buClrTx/>
              <a:buNone/>
            </a:pPr>
            <a:r>
              <a:rPr lang="en-US" altLang="en-US" sz="1800" dirty="0">
                <a:latin typeface="Arial" panose="020B0604020202020204" pitchFamily="34" charset="0"/>
              </a:rPr>
              <a:t>Scores for the December 7, 2019 SAT will be available beginning on January 18, 2020.</a:t>
            </a:r>
          </a:p>
          <a:p>
            <a:pPr lvl="1">
              <a:lnSpc>
                <a:spcPct val="100000"/>
              </a:lnSpc>
              <a:spcBef>
                <a:spcPct val="0"/>
              </a:spcBef>
              <a:spcAft>
                <a:spcPts val="600"/>
              </a:spcAft>
              <a:buClrTx/>
              <a:buNone/>
            </a:pPr>
            <a:r>
              <a:rPr lang="en-US" altLang="en-US" sz="1400" i="1" dirty="0">
                <a:latin typeface="Arial" panose="020B0604020202020204" pitchFamily="34" charset="0"/>
              </a:rPr>
              <a:t>See sample score report to the right.</a:t>
            </a:r>
          </a:p>
        </p:txBody>
      </p:sp>
    </p:spTree>
    <p:extLst>
      <p:ext uri="{BB962C8B-B14F-4D97-AF65-F5344CB8AC3E}">
        <p14:creationId xmlns:p14="http://schemas.microsoft.com/office/powerpoint/2010/main" val="7584144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374EC3C4-1597-4011-802C-470948FA3774}"/>
              </a:ext>
            </a:extLst>
          </p:cNvPr>
          <p:cNvSpPr>
            <a:spLocks noGrp="1"/>
          </p:cNvSpPr>
          <p:nvPr>
            <p:ph type="title"/>
          </p:nvPr>
        </p:nvSpPr>
        <p:spPr>
          <a:xfrm>
            <a:off x="535459" y="333376"/>
            <a:ext cx="9675341" cy="1069975"/>
          </a:xfrm>
        </p:spPr>
        <p:txBody>
          <a:bodyPr/>
          <a:lstStyle/>
          <a:p>
            <a:pPr>
              <a:defRPr/>
            </a:pPr>
            <a:r>
              <a:rPr lang="en-US" altLang="en-US" dirty="0"/>
              <a:t>SAT Practice</a:t>
            </a:r>
          </a:p>
        </p:txBody>
      </p:sp>
      <p:sp>
        <p:nvSpPr>
          <p:cNvPr id="27651" name="Content Placeholder 2">
            <a:extLst>
              <a:ext uri="{FF2B5EF4-FFF2-40B4-BE49-F238E27FC236}">
                <a16:creationId xmlns:a16="http://schemas.microsoft.com/office/drawing/2014/main" id="{C77CE855-54FC-4845-B169-1F98E851844F}"/>
              </a:ext>
            </a:extLst>
          </p:cNvPr>
          <p:cNvSpPr>
            <a:spLocks noGrp="1"/>
          </p:cNvSpPr>
          <p:nvPr>
            <p:ph idx="1"/>
          </p:nvPr>
        </p:nvSpPr>
        <p:spPr>
          <a:xfrm>
            <a:off x="825630" y="2040968"/>
            <a:ext cx="3845224" cy="1617405"/>
          </a:xfrm>
        </p:spPr>
        <p:txBody>
          <a:bodyPr>
            <a:normAutofit/>
          </a:bodyPr>
          <a:lstStyle/>
          <a:p>
            <a:pPr>
              <a:defRPr/>
            </a:pPr>
            <a:r>
              <a:rPr lang="en-US" altLang="en-US" sz="3600" dirty="0"/>
              <a:t>SATpractice.org</a:t>
            </a:r>
          </a:p>
        </p:txBody>
      </p:sp>
      <p:pic>
        <p:nvPicPr>
          <p:cNvPr id="38916"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63616" y="3592470"/>
            <a:ext cx="4391025" cy="170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73129" y="333376"/>
            <a:ext cx="4572000" cy="309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60146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60BEEACC-67F6-4CFE-A529-AA0A2277F32C}"/>
              </a:ext>
            </a:extLst>
          </p:cNvPr>
          <p:cNvSpPr>
            <a:spLocks noGrp="1"/>
          </p:cNvSpPr>
          <p:nvPr>
            <p:ph type="title"/>
          </p:nvPr>
        </p:nvSpPr>
        <p:spPr/>
        <p:txBody>
          <a:bodyPr/>
          <a:lstStyle/>
          <a:p>
            <a:pPr>
              <a:defRPr/>
            </a:pPr>
            <a:r>
              <a:rPr lang="en-US" altLang="en-US" b="1" dirty="0"/>
              <a:t>Khan Academy</a:t>
            </a:r>
          </a:p>
        </p:txBody>
      </p:sp>
      <p:sp>
        <p:nvSpPr>
          <p:cNvPr id="3" name="Content Placeholder 2">
            <a:extLst>
              <a:ext uri="{FF2B5EF4-FFF2-40B4-BE49-F238E27FC236}">
                <a16:creationId xmlns:a16="http://schemas.microsoft.com/office/drawing/2014/main" id="{B17CB82C-C332-447F-BDC5-DABAC60545FF}"/>
              </a:ext>
            </a:extLst>
          </p:cNvPr>
          <p:cNvSpPr>
            <a:spLocks noGrp="1"/>
          </p:cNvSpPr>
          <p:nvPr>
            <p:ph idx="1"/>
          </p:nvPr>
        </p:nvSpPr>
        <p:spPr>
          <a:xfrm>
            <a:off x="1128584" y="1844675"/>
            <a:ext cx="8888541" cy="3847671"/>
          </a:xfrm>
        </p:spPr>
        <p:txBody>
          <a:bodyPr>
            <a:normAutofit/>
          </a:bodyPr>
          <a:lstStyle/>
          <a:p>
            <a:pPr marL="0" indent="0">
              <a:spcAft>
                <a:spcPts val="1200"/>
              </a:spcAft>
              <a:buNone/>
              <a:defRPr/>
            </a:pPr>
            <a:r>
              <a:rPr lang="en-US" b="1" dirty="0"/>
              <a:t>Our mission is to provide a free, world‑class education for anyone, anywhere.</a:t>
            </a:r>
          </a:p>
          <a:p>
            <a:pPr marL="0" indent="0">
              <a:buNone/>
              <a:defRPr/>
            </a:pPr>
            <a:r>
              <a:rPr lang="en-US" b="1" dirty="0"/>
              <a:t>A personalized learning resource for all ages</a:t>
            </a:r>
          </a:p>
          <a:p>
            <a:pPr>
              <a:buFont typeface="Wingdings 2"/>
              <a:buChar char=""/>
              <a:defRPr/>
            </a:pPr>
            <a:r>
              <a:rPr lang="en-US" dirty="0"/>
              <a:t>Khan Academy offers practice exercises, instructional videos, and a personalized learning dashboard that empower learners to study at their own pace in and outside of the classroom. We tackle math, science, computer programming, history, art history, economics, and more. Our math missions guide learners from kindergarten to calculus using state-of-the-art, adaptive technology that identifies strengths and learning gaps..</a:t>
            </a:r>
          </a:p>
          <a:p>
            <a:pPr>
              <a:buFont typeface="Wingdings 2"/>
              <a:buChar char=""/>
              <a:defRPr/>
            </a:pPr>
            <a:endParaRPr lang="en-US" dirty="0"/>
          </a:p>
        </p:txBody>
      </p:sp>
    </p:spTree>
    <p:extLst>
      <p:ext uri="{BB962C8B-B14F-4D97-AF65-F5344CB8AC3E}">
        <p14:creationId xmlns:p14="http://schemas.microsoft.com/office/powerpoint/2010/main" val="20601199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a:defRPr/>
            </a:pPr>
            <a:r>
              <a:rPr lang="en-US" altLang="en-US" b="1" dirty="0"/>
              <a:t>Other things to consider</a:t>
            </a:r>
            <a:r>
              <a:rPr lang="en-US" altLang="en-US" dirty="0"/>
              <a:t>	</a:t>
            </a:r>
          </a:p>
        </p:txBody>
      </p:sp>
      <p:sp>
        <p:nvSpPr>
          <p:cNvPr id="29699" name="Content Placeholder 2"/>
          <p:cNvSpPr>
            <a:spLocks noGrp="1"/>
          </p:cNvSpPr>
          <p:nvPr>
            <p:ph idx="1"/>
          </p:nvPr>
        </p:nvSpPr>
        <p:spPr>
          <a:xfrm>
            <a:off x="1847850" y="1837765"/>
            <a:ext cx="8496300" cy="3596877"/>
          </a:xfrm>
        </p:spPr>
        <p:txBody>
          <a:bodyPr>
            <a:normAutofit fontScale="92500"/>
          </a:bodyPr>
          <a:lstStyle/>
          <a:p>
            <a:pPr>
              <a:spcAft>
                <a:spcPts val="1200"/>
              </a:spcAft>
              <a:defRPr/>
            </a:pPr>
            <a:r>
              <a:rPr lang="en-US" altLang="en-US" sz="2800" dirty="0"/>
              <a:t>Tutorial schedule</a:t>
            </a:r>
          </a:p>
          <a:p>
            <a:pPr>
              <a:defRPr/>
            </a:pPr>
            <a:r>
              <a:rPr lang="en-US" altLang="en-US" sz="2800" dirty="0"/>
              <a:t>Brief overview of Tutorial Program (logistics)</a:t>
            </a:r>
          </a:p>
          <a:p>
            <a:pPr>
              <a:defRPr/>
            </a:pPr>
            <a:r>
              <a:rPr lang="en-US" altLang="en-US" sz="2800" dirty="0"/>
              <a:t>Wednesday Mornings 7-7:40 First meeting in Media Center</a:t>
            </a:r>
          </a:p>
          <a:p>
            <a:pPr>
              <a:defRPr/>
            </a:pPr>
            <a:r>
              <a:rPr lang="en-US" altLang="en-US" sz="2800" dirty="0"/>
              <a:t>10/2, 10/9, 10/16, 10/23, 10/30, 11/6, 11/13, 11/20, 12/4</a:t>
            </a:r>
          </a:p>
          <a:p>
            <a:pPr lvl="1">
              <a:defRPr/>
            </a:pPr>
            <a:r>
              <a:rPr lang="en-US" altLang="en-US" sz="2400" dirty="0"/>
              <a:t>Transportation to and from the optional tutorial sessions is the responsibility of the parent/guardian</a:t>
            </a:r>
          </a:p>
        </p:txBody>
      </p:sp>
    </p:spTree>
    <p:extLst>
      <p:ext uri="{BB962C8B-B14F-4D97-AF65-F5344CB8AC3E}">
        <p14:creationId xmlns:p14="http://schemas.microsoft.com/office/powerpoint/2010/main" val="10999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B9315-08BA-4358-A79E-8F2906E95BC8}"/>
              </a:ext>
            </a:extLst>
          </p:cNvPr>
          <p:cNvSpPr>
            <a:spLocks noGrp="1"/>
          </p:cNvSpPr>
          <p:nvPr>
            <p:ph type="title"/>
          </p:nvPr>
        </p:nvSpPr>
        <p:spPr>
          <a:xfrm>
            <a:off x="881450" y="2117125"/>
            <a:ext cx="9893642" cy="1515761"/>
          </a:xfrm>
        </p:spPr>
        <p:txBody>
          <a:bodyPr>
            <a:normAutofit fontScale="90000"/>
          </a:bodyPr>
          <a:lstStyle/>
          <a:p>
            <a:pPr algn="ctr">
              <a:defRPr/>
            </a:pPr>
            <a:r>
              <a:rPr lang="en-US" b="1" dirty="0">
                <a:solidFill>
                  <a:schemeClr val="accent1">
                    <a:lumMod val="75000"/>
                  </a:schemeClr>
                </a:solidFill>
                <a:latin typeface="Bookman Old Style" panose="02050604050505020204" pitchFamily="18" charset="0"/>
              </a:rPr>
              <a:t>What Questions or Concerns do you have?</a:t>
            </a:r>
          </a:p>
        </p:txBody>
      </p:sp>
      <p:pic>
        <p:nvPicPr>
          <p:cNvPr id="41987" name="Picture 4" descr="Question Ma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1434" y="3546177"/>
            <a:ext cx="1984375" cy="198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8"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03575" y="544513"/>
            <a:ext cx="578485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41405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Pcs district strategic plan</a:t>
            </a:r>
          </a:p>
        </p:txBody>
      </p:sp>
      <p:sp>
        <p:nvSpPr>
          <p:cNvPr id="3" name="Content Placeholder 2"/>
          <p:cNvSpPr>
            <a:spLocks noGrp="1"/>
          </p:cNvSpPr>
          <p:nvPr>
            <p:ph idx="1"/>
          </p:nvPr>
        </p:nvSpPr>
        <p:spPr>
          <a:xfrm>
            <a:off x="685801" y="2063396"/>
            <a:ext cx="8161638" cy="3311189"/>
          </a:xfrm>
        </p:spPr>
        <p:txBody>
          <a:bodyPr/>
          <a:lstStyle/>
          <a:p>
            <a:pPr>
              <a:buFont typeface="Wingdings 2"/>
              <a:buChar char=""/>
              <a:defRPr/>
            </a:pPr>
            <a:r>
              <a:rPr lang="en-US" dirty="0"/>
              <a:t>Strategic Goal #2:   Ensure curriculum, instruction, and assessment are designed and delivered with a focus on content rigor, student engagement, and continuous improvement of academic achievement.​</a:t>
            </a:r>
          </a:p>
          <a:p>
            <a:pPr lvl="1">
              <a:spcBef>
                <a:spcPts val="1200"/>
              </a:spcBef>
              <a:buFont typeface="Wingdings 2"/>
              <a:buChar char=""/>
              <a:defRPr/>
            </a:pPr>
            <a:r>
              <a:rPr lang="en-US" dirty="0"/>
              <a:t>Action ITEM:  Implement a data analysis and action planning process for the SAT Suite of Assessments that includes monitoring each school’s fidelity to their action plan that begins with grade 7 TIP participation and culminates with grade 11-12 SAT School Day.</a:t>
            </a:r>
          </a:p>
          <a:p>
            <a:endParaRPr lang="en-US" dirty="0"/>
          </a:p>
        </p:txBody>
      </p:sp>
      <p:pic>
        <p:nvPicPr>
          <p:cNvPr id="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314956" y="2546388"/>
            <a:ext cx="2244725" cy="150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58252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1ECBD-930F-4E91-89EF-388927D09F66}"/>
              </a:ext>
            </a:extLst>
          </p:cNvPr>
          <p:cNvSpPr>
            <a:spLocks noGrp="1"/>
          </p:cNvSpPr>
          <p:nvPr>
            <p:ph type="title"/>
          </p:nvPr>
        </p:nvSpPr>
        <p:spPr>
          <a:xfrm>
            <a:off x="626076" y="430213"/>
            <a:ext cx="9829199" cy="838200"/>
          </a:xfrm>
        </p:spPr>
        <p:txBody>
          <a:bodyPr>
            <a:normAutofit fontScale="90000"/>
          </a:bodyPr>
          <a:lstStyle/>
          <a:p>
            <a:pPr>
              <a:defRPr/>
            </a:pPr>
            <a:r>
              <a:rPr lang="en-US" b="1" dirty="0"/>
              <a:t>PCS Talent Identification Program</a:t>
            </a:r>
          </a:p>
        </p:txBody>
      </p:sp>
      <p:sp>
        <p:nvSpPr>
          <p:cNvPr id="12291" name="Content Placeholder 2">
            <a:extLst>
              <a:ext uri="{FF2B5EF4-FFF2-40B4-BE49-F238E27FC236}">
                <a16:creationId xmlns:a16="http://schemas.microsoft.com/office/drawing/2014/main" id="{6A4724AB-1C1A-4055-8010-9AAEEAEC60E2}"/>
              </a:ext>
            </a:extLst>
          </p:cNvPr>
          <p:cNvSpPr>
            <a:spLocks noGrp="1"/>
          </p:cNvSpPr>
          <p:nvPr>
            <p:ph idx="1"/>
          </p:nvPr>
        </p:nvSpPr>
        <p:spPr>
          <a:xfrm>
            <a:off x="708454" y="1268413"/>
            <a:ext cx="7094109" cy="4300365"/>
          </a:xfrm>
        </p:spPr>
        <p:txBody>
          <a:bodyPr/>
          <a:lstStyle/>
          <a:p>
            <a:pPr>
              <a:defRPr/>
            </a:pPr>
            <a:r>
              <a:rPr lang="en-US" altLang="en-US" dirty="0"/>
              <a:t>What is the purpose of this program?</a:t>
            </a:r>
          </a:p>
          <a:p>
            <a:pPr lvl="1">
              <a:defRPr/>
            </a:pPr>
            <a:r>
              <a:rPr lang="en-US" altLang="en-US" sz="2000" dirty="0"/>
              <a:t>Identification of and enrichment for academically talented 7</a:t>
            </a:r>
            <a:r>
              <a:rPr lang="en-US" altLang="en-US" sz="2000" baseline="30000" dirty="0"/>
              <a:t>th</a:t>
            </a:r>
            <a:r>
              <a:rPr lang="en-US" altLang="en-US" sz="2000" dirty="0"/>
              <a:t> grade students </a:t>
            </a:r>
          </a:p>
          <a:p>
            <a:pPr lvl="1">
              <a:defRPr/>
            </a:pPr>
            <a:r>
              <a:rPr lang="en-US" altLang="en-US" sz="2000" dirty="0"/>
              <a:t>Assist students and parents/guardians to develop college-preparatory academic plans for 8</a:t>
            </a:r>
            <a:r>
              <a:rPr lang="en-US" altLang="en-US" sz="2000" baseline="30000" dirty="0"/>
              <a:t>th</a:t>
            </a:r>
            <a:r>
              <a:rPr lang="en-US" altLang="en-US" sz="2000" dirty="0"/>
              <a:t> grade and beyond into high school</a:t>
            </a:r>
          </a:p>
          <a:p>
            <a:pPr lvl="1">
              <a:defRPr/>
            </a:pPr>
            <a:r>
              <a:rPr lang="en-US" altLang="en-US" sz="2000" dirty="0"/>
              <a:t>Provide valuable practice to students before they take the PSAT and SAT in high school to qualify for National Merit Scholarship opportunities and college entrance</a:t>
            </a:r>
          </a:p>
        </p:txBody>
      </p:sp>
      <p:pic>
        <p:nvPicPr>
          <p:cNvPr id="23556"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441638" y="2245241"/>
            <a:ext cx="2343150" cy="201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23735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1E7E62B9-FC67-4F2F-9FBC-4E84C69F3B52}"/>
              </a:ext>
            </a:extLst>
          </p:cNvPr>
          <p:cNvSpPr>
            <a:spLocks noGrp="1"/>
          </p:cNvSpPr>
          <p:nvPr>
            <p:ph type="title"/>
          </p:nvPr>
        </p:nvSpPr>
        <p:spPr>
          <a:xfrm>
            <a:off x="634314" y="430213"/>
            <a:ext cx="9881286" cy="838200"/>
          </a:xfrm>
        </p:spPr>
        <p:txBody>
          <a:bodyPr>
            <a:normAutofit/>
          </a:bodyPr>
          <a:lstStyle/>
          <a:p>
            <a:pPr>
              <a:defRPr/>
            </a:pPr>
            <a:r>
              <a:rPr lang="en-US" altLang="en-US" b="1" dirty="0"/>
              <a:t>The Challenge to Raise the Bar</a:t>
            </a:r>
          </a:p>
        </p:txBody>
      </p:sp>
      <p:sp>
        <p:nvSpPr>
          <p:cNvPr id="13315" name="Content Placeholder 2">
            <a:extLst>
              <a:ext uri="{FF2B5EF4-FFF2-40B4-BE49-F238E27FC236}">
                <a16:creationId xmlns:a16="http://schemas.microsoft.com/office/drawing/2014/main" id="{C8F96340-EE36-4D39-A08C-1DF7265E3292}"/>
              </a:ext>
            </a:extLst>
          </p:cNvPr>
          <p:cNvSpPr>
            <a:spLocks noGrp="1"/>
          </p:cNvSpPr>
          <p:nvPr>
            <p:ph idx="1"/>
          </p:nvPr>
        </p:nvSpPr>
        <p:spPr>
          <a:xfrm>
            <a:off x="766119" y="1484315"/>
            <a:ext cx="9444681" cy="2387470"/>
          </a:xfrm>
        </p:spPr>
        <p:txBody>
          <a:bodyPr/>
          <a:lstStyle/>
          <a:p>
            <a:pPr>
              <a:spcAft>
                <a:spcPts val="1200"/>
              </a:spcAft>
              <a:defRPr/>
            </a:pPr>
            <a:r>
              <a:rPr lang="en-US" altLang="en-US" dirty="0"/>
              <a:t>The 21st century global economy is fast-paced and changeable. </a:t>
            </a:r>
          </a:p>
          <a:p>
            <a:pPr lvl="1">
              <a:spcAft>
                <a:spcPts val="1200"/>
              </a:spcAft>
              <a:defRPr/>
            </a:pPr>
            <a:r>
              <a:rPr lang="en-US" altLang="en-US" dirty="0"/>
              <a:t>People need a habit of lifelong learning to flourish in this information age. The best way to succeed and thrive as an adult is to challenge oneself to rise to a high level of academic excellence now. Students can best accomplish this by taking challenging high school courses and working hard to perform well in these courses.</a:t>
            </a:r>
          </a:p>
        </p:txBody>
      </p:sp>
      <p:pic>
        <p:nvPicPr>
          <p:cNvPr id="2458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20472690">
            <a:off x="1927566" y="3995051"/>
            <a:ext cx="1789113"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TextBox 1"/>
          <p:cNvSpPr txBox="1">
            <a:spLocks noChangeArrowheads="1"/>
          </p:cNvSpPr>
          <p:nvPr/>
        </p:nvSpPr>
        <p:spPr bwMode="auto">
          <a:xfrm>
            <a:off x="4728519" y="3733159"/>
            <a:ext cx="6285469" cy="1554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lnSpc>
                <a:spcPct val="120000"/>
              </a:lnSpc>
              <a:spcBef>
                <a:spcPts val="1000"/>
              </a:spcBef>
              <a:buClr>
                <a:schemeClr val="tx1"/>
              </a:buClr>
              <a:buFont typeface="Arial" panose="020B0604020202020204" pitchFamily="34" charset="0"/>
              <a:buChar char="•"/>
              <a:defRPr sz="2000">
                <a:solidFill>
                  <a:schemeClr val="tx1"/>
                </a:solidFill>
                <a:latin typeface="Tw Cen MT" panose="020B0602020104020603" pitchFamily="34" charset="0"/>
              </a:defRPr>
            </a:lvl1pPr>
            <a:lvl2pPr marL="742950" indent="-285750">
              <a:lnSpc>
                <a:spcPct val="120000"/>
              </a:lnSpc>
              <a:spcBef>
                <a:spcPts val="500"/>
              </a:spcBef>
              <a:buClr>
                <a:schemeClr val="tx1"/>
              </a:buClr>
              <a:buFont typeface="Arial" panose="020B0604020202020204" pitchFamily="34" charset="0"/>
              <a:buChar char="•"/>
              <a:defRPr>
                <a:solidFill>
                  <a:schemeClr val="tx1"/>
                </a:solidFill>
                <a:latin typeface="Tw Cen MT" panose="020B0602020104020603" pitchFamily="34" charset="0"/>
              </a:defRPr>
            </a:lvl2pPr>
            <a:lvl3pPr marL="1143000" indent="-228600">
              <a:lnSpc>
                <a:spcPct val="120000"/>
              </a:lnSpc>
              <a:spcBef>
                <a:spcPts val="500"/>
              </a:spcBef>
              <a:buClr>
                <a:schemeClr val="tx1"/>
              </a:buClr>
              <a:buFont typeface="Arial" panose="020B0604020202020204" pitchFamily="34" charset="0"/>
              <a:buChar char="•"/>
              <a:defRPr sz="1600">
                <a:solidFill>
                  <a:schemeClr val="tx1"/>
                </a:solidFill>
                <a:latin typeface="Tw Cen MT" panose="020B0602020104020603" pitchFamily="34" charset="0"/>
              </a:defRPr>
            </a:lvl3pPr>
            <a:lvl4pPr marL="16002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4pPr>
            <a:lvl5pPr marL="2057400" indent="-228600">
              <a:lnSpc>
                <a:spcPct val="120000"/>
              </a:lnSpc>
              <a:spcBef>
                <a:spcPts val="500"/>
              </a:spcBef>
              <a:buClr>
                <a:schemeClr val="tx1"/>
              </a:buClr>
              <a:buFont typeface="Arial" panose="020B0604020202020204" pitchFamily="34" charset="0"/>
              <a:buChar char="•"/>
              <a:defRPr sz="1400">
                <a:solidFill>
                  <a:schemeClr val="tx1"/>
                </a:solidFill>
                <a:latin typeface="Tw Cen MT" panose="020B0602020104020603" pitchFamily="34" charset="0"/>
              </a:defRPr>
            </a:lvl5pPr>
            <a:lvl6pPr marL="25146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6pPr>
            <a:lvl7pPr marL="29718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7pPr>
            <a:lvl8pPr marL="34290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8pPr>
            <a:lvl9pPr marL="3886200" indent="-228600" defTabSz="457200" eaLnBrk="0" fontAlgn="base" hangingPunct="0">
              <a:lnSpc>
                <a:spcPct val="120000"/>
              </a:lnSpc>
              <a:spcBef>
                <a:spcPts val="500"/>
              </a:spcBef>
              <a:spcAft>
                <a:spcPct val="0"/>
              </a:spcAft>
              <a:buClr>
                <a:schemeClr val="tx1"/>
              </a:buClr>
              <a:buFont typeface="Arial" panose="020B0604020202020204" pitchFamily="34" charset="0"/>
              <a:buChar char="•"/>
              <a:defRPr sz="1400">
                <a:solidFill>
                  <a:schemeClr val="tx1"/>
                </a:solidFill>
                <a:latin typeface="Tw Cen MT" panose="020B0602020104020603" pitchFamily="34" charset="0"/>
              </a:defRPr>
            </a:lvl9pPr>
          </a:lstStyle>
          <a:p>
            <a:pPr eaLnBrk="1" hangingPunct="1">
              <a:lnSpc>
                <a:spcPct val="100000"/>
              </a:lnSpc>
              <a:spcBef>
                <a:spcPts val="600"/>
              </a:spcBef>
              <a:spcAft>
                <a:spcPts val="600"/>
              </a:spcAft>
              <a:buClrTx/>
            </a:pPr>
            <a:r>
              <a:rPr lang="en-US" altLang="en-US" sz="1800" dirty="0"/>
              <a:t>THE SAT PROVIDES A TRUSTED, GLOBALLY RECOGNIZED INDICATOR OF ACADEMIC READINESS FOR COLLEGE. </a:t>
            </a:r>
          </a:p>
          <a:p>
            <a:pPr eaLnBrk="1" hangingPunct="1">
              <a:lnSpc>
                <a:spcPct val="100000"/>
              </a:lnSpc>
              <a:spcBef>
                <a:spcPct val="0"/>
              </a:spcBef>
              <a:buClrTx/>
            </a:pPr>
            <a:r>
              <a:rPr lang="en-US" altLang="en-US" sz="1800" dirty="0"/>
              <a:t>SAT IS A BRIDGE BETWEEN THE HARD WORK A STUDENT HAS ALREADY DONE AND THE COLLEGE THAT IS THE BEST FIT FOR THE FUTURE THE STUDENT IS ABOUT TO CREATE.</a:t>
            </a:r>
          </a:p>
        </p:txBody>
      </p:sp>
    </p:spTree>
    <p:extLst>
      <p:ext uri="{BB962C8B-B14F-4D97-AF65-F5344CB8AC3E}">
        <p14:creationId xmlns:p14="http://schemas.microsoft.com/office/powerpoint/2010/main" val="487027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66FC7F90-79E1-4417-88C8-D99CAC5FF317}"/>
              </a:ext>
            </a:extLst>
          </p:cNvPr>
          <p:cNvSpPr>
            <a:spLocks noGrp="1"/>
          </p:cNvSpPr>
          <p:nvPr>
            <p:ph type="title"/>
          </p:nvPr>
        </p:nvSpPr>
        <p:spPr>
          <a:xfrm>
            <a:off x="807308" y="619125"/>
            <a:ext cx="9174892" cy="1182688"/>
          </a:xfrm>
        </p:spPr>
        <p:txBody>
          <a:bodyPr/>
          <a:lstStyle/>
          <a:p>
            <a:pPr>
              <a:defRPr/>
            </a:pPr>
            <a:r>
              <a:rPr lang="en-US" altLang="en-US" b="1" dirty="0"/>
              <a:t>Why Take the SAT?</a:t>
            </a:r>
          </a:p>
        </p:txBody>
      </p:sp>
      <p:sp>
        <p:nvSpPr>
          <p:cNvPr id="14339" name="Content Placeholder 2">
            <a:extLst>
              <a:ext uri="{FF2B5EF4-FFF2-40B4-BE49-F238E27FC236}">
                <a16:creationId xmlns:a16="http://schemas.microsoft.com/office/drawing/2014/main" id="{411F110C-11AF-4F67-AF11-88396452F6D9}"/>
              </a:ext>
            </a:extLst>
          </p:cNvPr>
          <p:cNvSpPr>
            <a:spLocks noGrp="1"/>
          </p:cNvSpPr>
          <p:nvPr>
            <p:ph idx="1"/>
          </p:nvPr>
        </p:nvSpPr>
        <p:spPr>
          <a:xfrm>
            <a:off x="4390767" y="2106613"/>
            <a:ext cx="7058326" cy="3415785"/>
          </a:xfrm>
        </p:spPr>
        <p:txBody>
          <a:bodyPr>
            <a:normAutofit fontScale="92500" lnSpcReduction="10000"/>
          </a:bodyPr>
          <a:lstStyle/>
          <a:p>
            <a:pPr marL="0" indent="0">
              <a:spcAft>
                <a:spcPts val="600"/>
              </a:spcAft>
              <a:buNone/>
              <a:defRPr/>
            </a:pPr>
            <a:r>
              <a:rPr lang="en-US" altLang="en-US" sz="2800" dirty="0"/>
              <a:t>As the nation’s most widely used college admission test, the SAT is the first step toward higher education for students of </a:t>
            </a:r>
            <a:r>
              <a:rPr lang="en-US" altLang="en-US" sz="3000" b="1" dirty="0"/>
              <a:t>all</a:t>
            </a:r>
            <a:r>
              <a:rPr lang="en-US" altLang="en-US" sz="2800" dirty="0"/>
              <a:t> backgrounds. </a:t>
            </a:r>
          </a:p>
          <a:p>
            <a:pPr marL="0" indent="0">
              <a:buNone/>
              <a:defRPr/>
            </a:pPr>
            <a:r>
              <a:rPr lang="en-US" altLang="en-US" sz="2800" dirty="0"/>
              <a:t>It’s taken by more than two million students every year and is accepted by virtually all colleges and universities.</a:t>
            </a:r>
          </a:p>
          <a:p>
            <a:pPr>
              <a:defRPr/>
            </a:pPr>
            <a:endParaRPr lang="en-US" altLang="en-US" sz="2800" dirty="0"/>
          </a:p>
        </p:txBody>
      </p:sp>
      <p:pic>
        <p:nvPicPr>
          <p:cNvPr id="2560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86491" y="2183027"/>
            <a:ext cx="2898447" cy="183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93904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7DB89-C58B-4205-99CD-60253039E96C}"/>
              </a:ext>
            </a:extLst>
          </p:cNvPr>
          <p:cNvSpPr>
            <a:spLocks noGrp="1"/>
          </p:cNvSpPr>
          <p:nvPr>
            <p:ph type="title"/>
          </p:nvPr>
        </p:nvSpPr>
        <p:spPr>
          <a:xfrm>
            <a:off x="510745" y="404814"/>
            <a:ext cx="10816281" cy="936625"/>
          </a:xfrm>
        </p:spPr>
        <p:txBody>
          <a:bodyPr>
            <a:normAutofit fontScale="90000"/>
          </a:bodyPr>
          <a:lstStyle/>
          <a:p>
            <a:pPr>
              <a:defRPr/>
            </a:pPr>
            <a:r>
              <a:rPr lang="en-US" b="1" dirty="0"/>
              <a:t>What are the benefits of participating?</a:t>
            </a:r>
          </a:p>
        </p:txBody>
      </p:sp>
      <p:sp>
        <p:nvSpPr>
          <p:cNvPr id="15363" name="Content Placeholder 2">
            <a:extLst>
              <a:ext uri="{FF2B5EF4-FFF2-40B4-BE49-F238E27FC236}">
                <a16:creationId xmlns:a16="http://schemas.microsoft.com/office/drawing/2014/main" id="{25CC791D-B301-40E2-AC22-277A181B9D93}"/>
              </a:ext>
            </a:extLst>
          </p:cNvPr>
          <p:cNvSpPr>
            <a:spLocks noGrp="1"/>
          </p:cNvSpPr>
          <p:nvPr>
            <p:ph idx="1"/>
          </p:nvPr>
        </p:nvSpPr>
        <p:spPr>
          <a:xfrm>
            <a:off x="828074" y="1186249"/>
            <a:ext cx="9774023" cy="4236866"/>
          </a:xfrm>
        </p:spPr>
        <p:txBody>
          <a:bodyPr/>
          <a:lstStyle/>
          <a:p>
            <a:pPr>
              <a:defRPr/>
            </a:pPr>
            <a:r>
              <a:rPr lang="en-US" altLang="en-US" dirty="0"/>
              <a:t>Students are selected for PCS TIP because they have scored at higher levels on a normed, standardized achievement test. </a:t>
            </a:r>
          </a:p>
          <a:p>
            <a:pPr>
              <a:defRPr/>
            </a:pPr>
            <a:r>
              <a:rPr lang="en-US" altLang="en-US" dirty="0"/>
              <a:t>Once the students have individual SAT scores, each student can be advised about his/her current skills in mathematics and language arts. </a:t>
            </a:r>
          </a:p>
          <a:p>
            <a:pPr>
              <a:defRPr/>
            </a:pPr>
            <a:r>
              <a:rPr lang="en-US" altLang="en-US" dirty="0"/>
              <a:t>Using the SAT score reports, school administrators and teachers are able to adjust course content and instructional pacing to challenge the students, allowing bright students more opportunities to realize their academic potential.</a:t>
            </a:r>
          </a:p>
          <a:p>
            <a:pPr>
              <a:defRPr/>
            </a:pPr>
            <a:endParaRPr lang="en-US" altLang="en-US" dirty="0"/>
          </a:p>
        </p:txBody>
      </p:sp>
      <p:pic>
        <p:nvPicPr>
          <p:cNvPr id="5"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246245" y="4151870"/>
            <a:ext cx="2390775" cy="1386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70787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49FF10FC-5758-4661-AC3E-1E7EFF98B198}"/>
              </a:ext>
            </a:extLst>
          </p:cNvPr>
          <p:cNvSpPr>
            <a:spLocks noGrp="1"/>
          </p:cNvSpPr>
          <p:nvPr>
            <p:ph type="title"/>
          </p:nvPr>
        </p:nvSpPr>
        <p:spPr>
          <a:xfrm>
            <a:off x="576649" y="476251"/>
            <a:ext cx="9405551" cy="1439863"/>
          </a:xfrm>
        </p:spPr>
        <p:txBody>
          <a:bodyPr/>
          <a:lstStyle/>
          <a:p>
            <a:pPr>
              <a:defRPr/>
            </a:pPr>
            <a:r>
              <a:rPr lang="en-US" altLang="en-US" sz="4000" b="1" dirty="0"/>
              <a:t>The sat is</a:t>
            </a:r>
          </a:p>
        </p:txBody>
      </p:sp>
      <p:sp>
        <p:nvSpPr>
          <p:cNvPr id="3" name="Content Placeholder 2">
            <a:extLst>
              <a:ext uri="{FF2B5EF4-FFF2-40B4-BE49-F238E27FC236}">
                <a16:creationId xmlns:a16="http://schemas.microsoft.com/office/drawing/2014/main" id="{A3F2F1D2-71C3-48A5-B892-660C0624B12F}"/>
              </a:ext>
            </a:extLst>
          </p:cNvPr>
          <p:cNvSpPr>
            <a:spLocks noGrp="1"/>
          </p:cNvSpPr>
          <p:nvPr>
            <p:ph idx="1"/>
          </p:nvPr>
        </p:nvSpPr>
        <p:spPr>
          <a:xfrm>
            <a:off x="1136822" y="1696996"/>
            <a:ext cx="8845378" cy="3723502"/>
          </a:xfrm>
        </p:spPr>
        <p:txBody>
          <a:bodyPr/>
          <a:lstStyle/>
          <a:p>
            <a:pPr>
              <a:spcAft>
                <a:spcPts val="1200"/>
              </a:spcAft>
              <a:buFont typeface="Wingdings 2"/>
              <a:buChar char=""/>
              <a:defRPr/>
            </a:pPr>
            <a:r>
              <a:rPr lang="en-US" sz="2400" dirty="0"/>
              <a:t>ACCEPTED BY ALMOST ALL U.S. COLLEGES</a:t>
            </a:r>
          </a:p>
          <a:p>
            <a:pPr>
              <a:spcAft>
                <a:spcPts val="1200"/>
              </a:spcAft>
              <a:buFont typeface="Wingdings 2"/>
              <a:buChar char=""/>
              <a:defRPr/>
            </a:pPr>
            <a:r>
              <a:rPr lang="en-US" sz="2400" dirty="0"/>
              <a:t>Typically taken by students during the spring of their junior year and the fall of their senior year</a:t>
            </a:r>
          </a:p>
          <a:p>
            <a:pPr>
              <a:buFont typeface="Wingdings 2"/>
              <a:buChar char=""/>
              <a:defRPr/>
            </a:pPr>
            <a:r>
              <a:rPr lang="en-US" sz="2400" dirty="0"/>
              <a:t>powerful IN combination WITH HS GPA</a:t>
            </a:r>
          </a:p>
          <a:p>
            <a:pPr lvl="1">
              <a:buFont typeface="Wingdings 2"/>
              <a:buChar char=""/>
              <a:defRPr/>
            </a:pPr>
            <a:r>
              <a:rPr lang="en-US" sz="2200" dirty="0"/>
              <a:t>Used together, there’s nothing better at predicting potential college success</a:t>
            </a:r>
          </a:p>
          <a:p>
            <a:pPr>
              <a:buFont typeface="Wingdings 2"/>
              <a:buChar char=""/>
              <a:defRPr/>
            </a:pPr>
            <a:endParaRPr lang="en-US" sz="2400" dirty="0"/>
          </a:p>
        </p:txBody>
      </p:sp>
      <p:pic>
        <p:nvPicPr>
          <p:cNvPr id="2765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448800" y="637382"/>
            <a:ext cx="1322473" cy="1369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59635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E6E95A4E-4FB5-4C2D-BDF9-A460CB803EF9}"/>
              </a:ext>
            </a:extLst>
          </p:cNvPr>
          <p:cNvSpPr>
            <a:spLocks noGrp="1"/>
          </p:cNvSpPr>
          <p:nvPr>
            <p:ph type="title"/>
          </p:nvPr>
        </p:nvSpPr>
        <p:spPr>
          <a:xfrm>
            <a:off x="667265" y="719138"/>
            <a:ext cx="9848335" cy="838200"/>
          </a:xfrm>
        </p:spPr>
        <p:txBody>
          <a:bodyPr>
            <a:normAutofit/>
          </a:bodyPr>
          <a:lstStyle/>
          <a:p>
            <a:pPr>
              <a:defRPr/>
            </a:pPr>
            <a:r>
              <a:rPr lang="en-US" altLang="en-US" b="1" dirty="0"/>
              <a:t>Quick Facts about the SAT</a:t>
            </a:r>
            <a:endParaRPr lang="en-US" altLang="en-US" dirty="0"/>
          </a:p>
        </p:txBody>
      </p:sp>
      <p:sp>
        <p:nvSpPr>
          <p:cNvPr id="17411" name="Content Placeholder 2">
            <a:extLst>
              <a:ext uri="{FF2B5EF4-FFF2-40B4-BE49-F238E27FC236}">
                <a16:creationId xmlns:a16="http://schemas.microsoft.com/office/drawing/2014/main" id="{DC6A4B16-1AFF-4740-A0C9-3D2418A3CD8E}"/>
              </a:ext>
            </a:extLst>
          </p:cNvPr>
          <p:cNvSpPr>
            <a:spLocks noGrp="1"/>
          </p:cNvSpPr>
          <p:nvPr>
            <p:ph idx="1"/>
          </p:nvPr>
        </p:nvSpPr>
        <p:spPr>
          <a:xfrm>
            <a:off x="927551" y="1070769"/>
            <a:ext cx="7746892" cy="4375150"/>
          </a:xfrm>
        </p:spPr>
        <p:txBody>
          <a:bodyPr/>
          <a:lstStyle/>
          <a:p>
            <a:pPr>
              <a:defRPr/>
            </a:pPr>
            <a:r>
              <a:rPr lang="en-US" altLang="en-US" dirty="0"/>
              <a:t>4 parts: Reading, Writing and Language and Math, plus an optional SAT Essay that is not included in the TIP SAT)</a:t>
            </a:r>
          </a:p>
          <a:p>
            <a:pPr>
              <a:defRPr/>
            </a:pPr>
            <a:r>
              <a:rPr lang="en-US" altLang="en-US" dirty="0"/>
              <a:t>400–1600 score scale</a:t>
            </a:r>
          </a:p>
          <a:p>
            <a:pPr>
              <a:defRPr/>
            </a:pPr>
            <a:r>
              <a:rPr lang="en-US" altLang="en-US" dirty="0"/>
              <a:t>3 hours (add 50 minutes if the essay is included)</a:t>
            </a:r>
          </a:p>
          <a:p>
            <a:pPr>
              <a:defRPr/>
            </a:pPr>
            <a:r>
              <a:rPr lang="en-US" altLang="en-US" dirty="0"/>
              <a:t>4 answer choices for multiple choice questions</a:t>
            </a:r>
          </a:p>
          <a:p>
            <a:pPr>
              <a:defRPr/>
            </a:pPr>
            <a:r>
              <a:rPr lang="en-US" altLang="en-US" dirty="0"/>
              <a:t>8 college application fee waivers for an 11</a:t>
            </a:r>
            <a:r>
              <a:rPr lang="en-US" altLang="en-US" baseline="30000" dirty="0"/>
              <a:t>th</a:t>
            </a:r>
            <a:r>
              <a:rPr lang="en-US" altLang="en-US" dirty="0"/>
              <a:t> or 12</a:t>
            </a:r>
            <a:r>
              <a:rPr lang="en-US" altLang="en-US" baseline="30000" dirty="0"/>
              <a:t>th</a:t>
            </a:r>
            <a:r>
              <a:rPr lang="en-US" altLang="en-US" dirty="0"/>
              <a:t> grade student who uses an </a:t>
            </a:r>
            <a:r>
              <a:rPr lang="en-US" altLang="en-US" dirty="0">
                <a:hlinkClick r:id="rId2"/>
              </a:rPr>
              <a:t>SAT fee waiver</a:t>
            </a:r>
            <a:endParaRPr lang="en-US" altLang="en-US" dirty="0"/>
          </a:p>
        </p:txBody>
      </p:sp>
      <p:pic>
        <p:nvPicPr>
          <p:cNvPr id="2867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870457" y="1851990"/>
            <a:ext cx="2398712" cy="230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74031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EDAE736B-7E2F-4B10-BC63-5202445DB640}"/>
              </a:ext>
            </a:extLst>
          </p:cNvPr>
          <p:cNvSpPr>
            <a:spLocks noGrp="1"/>
          </p:cNvSpPr>
          <p:nvPr>
            <p:ph type="title"/>
          </p:nvPr>
        </p:nvSpPr>
        <p:spPr/>
        <p:txBody>
          <a:bodyPr/>
          <a:lstStyle/>
          <a:p>
            <a:pPr>
              <a:defRPr/>
            </a:pPr>
            <a:r>
              <a:rPr lang="en-US" altLang="en-US" b="1" dirty="0"/>
              <a:t>Who did we identify?</a:t>
            </a:r>
          </a:p>
        </p:txBody>
      </p:sp>
      <p:sp>
        <p:nvSpPr>
          <p:cNvPr id="18435" name="Content Placeholder 2">
            <a:extLst>
              <a:ext uri="{FF2B5EF4-FFF2-40B4-BE49-F238E27FC236}">
                <a16:creationId xmlns:a16="http://schemas.microsoft.com/office/drawing/2014/main" id="{004C775D-804F-4334-AFEB-B6262BB3A59A}"/>
              </a:ext>
            </a:extLst>
          </p:cNvPr>
          <p:cNvSpPr>
            <a:spLocks noGrp="1"/>
          </p:cNvSpPr>
          <p:nvPr>
            <p:ph idx="1"/>
          </p:nvPr>
        </p:nvSpPr>
        <p:spPr>
          <a:xfrm>
            <a:off x="1919288" y="1844677"/>
            <a:ext cx="8229600" cy="3336924"/>
          </a:xfrm>
        </p:spPr>
        <p:txBody>
          <a:bodyPr/>
          <a:lstStyle/>
          <a:p>
            <a:pPr>
              <a:spcAft>
                <a:spcPts val="1200"/>
              </a:spcAft>
              <a:defRPr/>
            </a:pPr>
            <a:r>
              <a:rPr lang="en-US" altLang="en-US" sz="2400" dirty="0"/>
              <a:t>The TOP 15% of students within each school’s 7</a:t>
            </a:r>
            <a:r>
              <a:rPr lang="en-US" altLang="en-US" sz="2400" baseline="30000" dirty="0"/>
              <a:t>th</a:t>
            </a:r>
            <a:r>
              <a:rPr lang="en-US" altLang="en-US" sz="2400" dirty="0"/>
              <a:t> grade class as measured by their combined performance on the 2019 Florida Standards Assessments for ELA &amp; Math</a:t>
            </a:r>
          </a:p>
          <a:p>
            <a:pPr>
              <a:defRPr/>
            </a:pPr>
            <a:r>
              <a:rPr lang="en-US" altLang="en-US" sz="2400" dirty="0"/>
              <a:t>Other 7</a:t>
            </a:r>
            <a:r>
              <a:rPr lang="en-US" altLang="en-US" sz="2400" baseline="30000" dirty="0"/>
              <a:t>th</a:t>
            </a:r>
            <a:r>
              <a:rPr lang="en-US" altLang="en-US" sz="2400" dirty="0"/>
              <a:t> grade students from under-represented groups (minority or low income) who are academically talented</a:t>
            </a:r>
          </a:p>
        </p:txBody>
      </p:sp>
    </p:spTree>
    <p:extLst>
      <p:ext uri="{BB962C8B-B14F-4D97-AF65-F5344CB8AC3E}">
        <p14:creationId xmlns:p14="http://schemas.microsoft.com/office/powerpoint/2010/main" val="299991354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Main Event</Template>
  <TotalTime>10492</TotalTime>
  <Words>1169</Words>
  <Application>Microsoft Office PowerPoint</Application>
  <PresentationFormat>Widescreen</PresentationFormat>
  <Paragraphs>89</Paragraphs>
  <Slides>19</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Arial</vt:lpstr>
      <vt:lpstr>Bookman Old Style</vt:lpstr>
      <vt:lpstr>Calibri</vt:lpstr>
      <vt:lpstr>HelveticaNeue</vt:lpstr>
      <vt:lpstr>HelveticaNeueBold</vt:lpstr>
      <vt:lpstr>Impact</vt:lpstr>
      <vt:lpstr>Tw Cen MT</vt:lpstr>
      <vt:lpstr>Wingdings 2</vt:lpstr>
      <vt:lpstr>Main Event</vt:lpstr>
      <vt:lpstr>PCS Talent Identification program (PCS-TIP)</vt:lpstr>
      <vt:lpstr>Pcs district strategic plan</vt:lpstr>
      <vt:lpstr>PCS Talent Identification Program</vt:lpstr>
      <vt:lpstr>The Challenge to Raise the Bar</vt:lpstr>
      <vt:lpstr>Why Take the SAT?</vt:lpstr>
      <vt:lpstr>What are the benefits of participating?</vt:lpstr>
      <vt:lpstr>The sat is</vt:lpstr>
      <vt:lpstr>Quick Facts about the SAT</vt:lpstr>
      <vt:lpstr>Who did we identify?</vt:lpstr>
      <vt:lpstr>What are the steps to be a pcs TIP student?</vt:lpstr>
      <vt:lpstr>2019-2020 TIP SAT Date/Deadline/LOCATIONs</vt:lpstr>
      <vt:lpstr> SAT Registration </vt:lpstr>
      <vt:lpstr>SAT Registration fee</vt:lpstr>
      <vt:lpstr>Photo Requirements</vt:lpstr>
      <vt:lpstr>Scores</vt:lpstr>
      <vt:lpstr>SAT Practice</vt:lpstr>
      <vt:lpstr>Khan Academy</vt:lpstr>
      <vt:lpstr>Other things to consider </vt:lpstr>
      <vt:lpstr>What Questions or Concerns do you have?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PCS Talent Identification program (PCS-TIP)</dc:title>
  <dc:creator>Vigue Judith</dc:creator>
  <cp:lastModifiedBy>Foushee Lisa</cp:lastModifiedBy>
  <cp:revision>11</cp:revision>
  <dcterms:created xsi:type="dcterms:W3CDTF">2019-08-19T11:25:17Z</dcterms:created>
  <dcterms:modified xsi:type="dcterms:W3CDTF">2019-10-01T23:22:12Z</dcterms:modified>
</cp:coreProperties>
</file>